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 id="2147483851" r:id="rId2"/>
  </p:sldMasterIdLst>
  <p:notesMasterIdLst>
    <p:notesMasterId r:id="rId50"/>
  </p:notesMasterIdLst>
  <p:handoutMasterIdLst>
    <p:handoutMasterId r:id="rId51"/>
  </p:handoutMasterIdLst>
  <p:sldIdLst>
    <p:sldId id="419" r:id="rId3"/>
    <p:sldId id="503" r:id="rId4"/>
    <p:sldId id="461" r:id="rId5"/>
    <p:sldId id="502" r:id="rId6"/>
    <p:sldId id="504" r:id="rId7"/>
    <p:sldId id="463" r:id="rId8"/>
    <p:sldId id="464" r:id="rId9"/>
    <p:sldId id="465" r:id="rId10"/>
    <p:sldId id="506" r:id="rId11"/>
    <p:sldId id="469" r:id="rId12"/>
    <p:sldId id="501" r:id="rId13"/>
    <p:sldId id="474" r:id="rId14"/>
    <p:sldId id="467" r:id="rId15"/>
    <p:sldId id="468" r:id="rId16"/>
    <p:sldId id="475" r:id="rId17"/>
    <p:sldId id="497" r:id="rId18"/>
    <p:sldId id="476" r:id="rId19"/>
    <p:sldId id="434" r:id="rId20"/>
    <p:sldId id="477" r:id="rId21"/>
    <p:sldId id="353" r:id="rId22"/>
    <p:sldId id="260" r:id="rId23"/>
    <p:sldId id="284" r:id="rId24"/>
    <p:sldId id="420" r:id="rId25"/>
    <p:sldId id="422" r:id="rId26"/>
    <p:sldId id="285" r:id="rId27"/>
    <p:sldId id="336" r:id="rId28"/>
    <p:sldId id="270" r:id="rId29"/>
    <p:sldId id="403" r:id="rId30"/>
    <p:sldId id="286" r:id="rId31"/>
    <p:sldId id="455" r:id="rId32"/>
    <p:sldId id="459" r:id="rId33"/>
    <p:sldId id="300" r:id="rId34"/>
    <p:sldId id="261" r:id="rId35"/>
    <p:sldId id="449" r:id="rId36"/>
    <p:sldId id="448" r:id="rId37"/>
    <p:sldId id="289" r:id="rId38"/>
    <p:sldId id="409" r:id="rId39"/>
    <p:sldId id="416" r:id="rId40"/>
    <p:sldId id="321" r:id="rId41"/>
    <p:sldId id="515" r:id="rId42"/>
    <p:sldId id="375" r:id="rId43"/>
    <p:sldId id="520" r:id="rId44"/>
    <p:sldId id="521" r:id="rId45"/>
    <p:sldId id="411" r:id="rId46"/>
    <p:sldId id="460" r:id="rId47"/>
    <p:sldId id="341" r:id="rId48"/>
    <p:sldId id="402" r:id="rId49"/>
  </p:sldIdLst>
  <p:sldSz cx="9144000" cy="6858000" type="screen4x3"/>
  <p:notesSz cx="6797675" cy="9928225"/>
  <p:defaultTextStyle>
    <a:defPPr>
      <a:defRPr lang="lv-LV"/>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51" autoAdjust="0"/>
    <p:restoredTop sz="89441" autoAdjust="0"/>
  </p:normalViewPr>
  <p:slideViewPr>
    <p:cSldViewPr>
      <p:cViewPr varScale="1">
        <p:scale>
          <a:sx n="77" d="100"/>
          <a:sy n="77" d="100"/>
        </p:scale>
        <p:origin x="126" y="84"/>
      </p:cViewPr>
      <p:guideLst>
        <p:guide orient="horz" pos="2160"/>
        <p:guide pos="2880"/>
      </p:guideLst>
    </p:cSldViewPr>
  </p:slideViewPr>
  <p:notesTextViewPr>
    <p:cViewPr>
      <p:scale>
        <a:sx n="3" d="2"/>
        <a:sy n="3" d="2"/>
      </p:scale>
      <p:origin x="0" y="0"/>
    </p:cViewPr>
  </p:notesTextViewPr>
  <p:sorterViewPr>
    <p:cViewPr>
      <p:scale>
        <a:sx n="66" d="100"/>
        <a:sy n="66" d="100"/>
      </p:scale>
      <p:origin x="0" y="89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5659" cy="496411"/>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sz="quarter" idx="1"/>
          </p:nvPr>
        </p:nvSpPr>
        <p:spPr>
          <a:xfrm>
            <a:off x="3850445" y="0"/>
            <a:ext cx="2945659" cy="496411"/>
          </a:xfrm>
          <a:prstGeom prst="rect">
            <a:avLst/>
          </a:prstGeom>
        </p:spPr>
        <p:txBody>
          <a:bodyPr vert="horz" lIns="91440" tIns="45720" rIns="91440" bIns="45720" rtlCol="0"/>
          <a:lstStyle>
            <a:lvl1pPr algn="r">
              <a:defRPr sz="1200"/>
            </a:lvl1pPr>
          </a:lstStyle>
          <a:p>
            <a:fld id="{EDD50DD6-7E23-434C-923B-B5D592D679B1}" type="datetimeFigureOut">
              <a:rPr lang="lv-LV" smtClean="0"/>
              <a:pPr/>
              <a:t>26.05.2025</a:t>
            </a:fld>
            <a:endParaRPr lang="lv-LV"/>
          </a:p>
        </p:txBody>
      </p:sp>
      <p:sp>
        <p:nvSpPr>
          <p:cNvPr id="4" name="Footer Placeholder 3"/>
          <p:cNvSpPr>
            <a:spLocks noGrp="1"/>
          </p:cNvSpPr>
          <p:nvPr>
            <p:ph type="ftr" sz="quarter" idx="2"/>
          </p:nvPr>
        </p:nvSpPr>
        <p:spPr>
          <a:xfrm>
            <a:off x="2" y="9430092"/>
            <a:ext cx="2945659" cy="496411"/>
          </a:xfrm>
          <a:prstGeom prst="rect">
            <a:avLst/>
          </a:prstGeom>
        </p:spPr>
        <p:txBody>
          <a:bodyPr vert="horz" lIns="91440" tIns="45720" rIns="91440" bIns="45720" rtlCol="0" anchor="b"/>
          <a:lstStyle>
            <a:lvl1pPr algn="l">
              <a:defRPr sz="1200"/>
            </a:lvl1pPr>
          </a:lstStyle>
          <a:p>
            <a:endParaRPr lang="lv-LV"/>
          </a:p>
        </p:txBody>
      </p:sp>
      <p:sp>
        <p:nvSpPr>
          <p:cNvPr id="5" name="Slide Number Placeholder 4"/>
          <p:cNvSpPr>
            <a:spLocks noGrp="1"/>
          </p:cNvSpPr>
          <p:nvPr>
            <p:ph type="sldNum" sz="quarter" idx="3"/>
          </p:nvPr>
        </p:nvSpPr>
        <p:spPr>
          <a:xfrm>
            <a:off x="3850445" y="9430092"/>
            <a:ext cx="2945659" cy="496411"/>
          </a:xfrm>
          <a:prstGeom prst="rect">
            <a:avLst/>
          </a:prstGeom>
        </p:spPr>
        <p:txBody>
          <a:bodyPr vert="horz" lIns="91440" tIns="45720" rIns="91440" bIns="45720" rtlCol="0" anchor="b"/>
          <a:lstStyle>
            <a:lvl1pPr algn="r">
              <a:defRPr sz="1200"/>
            </a:lvl1pPr>
          </a:lstStyle>
          <a:p>
            <a:fld id="{25460EDA-18A0-433D-A4B6-72BEE12829CC}" type="slidenum">
              <a:rPr lang="lv-LV" smtClean="0"/>
              <a:pPr/>
              <a:t>‹#›</a:t>
            </a:fld>
            <a:endParaRPr lang="lv-LV"/>
          </a:p>
        </p:txBody>
      </p:sp>
    </p:spTree>
    <p:extLst>
      <p:ext uri="{BB962C8B-B14F-4D97-AF65-F5344CB8AC3E}">
        <p14:creationId xmlns:p14="http://schemas.microsoft.com/office/powerpoint/2010/main" val="25963507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5659" cy="496411"/>
          </a:xfrm>
          <a:prstGeom prst="rect">
            <a:avLst/>
          </a:prstGeom>
        </p:spPr>
        <p:txBody>
          <a:bodyPr vert="horz" lIns="91440" tIns="45720" rIns="91440" bIns="45720" rtlCol="0"/>
          <a:lstStyle>
            <a:lvl1pPr algn="l">
              <a:defRPr sz="1200"/>
            </a:lvl1pPr>
          </a:lstStyle>
          <a:p>
            <a:pPr>
              <a:defRPr/>
            </a:pPr>
            <a:endParaRPr lang="lv-LV"/>
          </a:p>
        </p:txBody>
      </p:sp>
      <p:sp>
        <p:nvSpPr>
          <p:cNvPr id="3" name="Date Placeholder 2"/>
          <p:cNvSpPr>
            <a:spLocks noGrp="1"/>
          </p:cNvSpPr>
          <p:nvPr>
            <p:ph type="dt" idx="1"/>
          </p:nvPr>
        </p:nvSpPr>
        <p:spPr>
          <a:xfrm>
            <a:off x="3850445" y="0"/>
            <a:ext cx="2945659" cy="496411"/>
          </a:xfrm>
          <a:prstGeom prst="rect">
            <a:avLst/>
          </a:prstGeom>
        </p:spPr>
        <p:txBody>
          <a:bodyPr vert="horz" lIns="91440" tIns="45720" rIns="91440" bIns="45720" rtlCol="0"/>
          <a:lstStyle>
            <a:lvl1pPr algn="r">
              <a:defRPr sz="1200"/>
            </a:lvl1pPr>
          </a:lstStyle>
          <a:p>
            <a:pPr>
              <a:defRPr/>
            </a:pPr>
            <a:fld id="{FCFC68BE-0719-4C58-89E8-16EA26601750}" type="datetimeFigureOut">
              <a:rPr lang="lv-LV"/>
              <a:pPr>
                <a:defRPr/>
              </a:pPr>
              <a:t>26.05.2025</a:t>
            </a:fld>
            <a:endParaRPr lang="lv-LV"/>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lv-LV" noProof="0" smtClean="0"/>
          </a:p>
        </p:txBody>
      </p:sp>
      <p:sp>
        <p:nvSpPr>
          <p:cNvPr id="5" name="Notes Placeholder 4"/>
          <p:cNvSpPr>
            <a:spLocks noGrp="1"/>
          </p:cNvSpPr>
          <p:nvPr>
            <p:ph type="body" sz="quarter" idx="3"/>
          </p:nvPr>
        </p:nvSpPr>
        <p:spPr>
          <a:xfrm>
            <a:off x="679768" y="4715908"/>
            <a:ext cx="5438140" cy="4467701"/>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lv-LV" noProof="0" smtClean="0"/>
          </a:p>
        </p:txBody>
      </p:sp>
      <p:sp>
        <p:nvSpPr>
          <p:cNvPr id="6" name="Footer Placeholder 5"/>
          <p:cNvSpPr>
            <a:spLocks noGrp="1"/>
          </p:cNvSpPr>
          <p:nvPr>
            <p:ph type="ftr" sz="quarter" idx="4"/>
          </p:nvPr>
        </p:nvSpPr>
        <p:spPr>
          <a:xfrm>
            <a:off x="2" y="9430092"/>
            <a:ext cx="2945659" cy="496411"/>
          </a:xfrm>
          <a:prstGeom prst="rect">
            <a:avLst/>
          </a:prstGeom>
        </p:spPr>
        <p:txBody>
          <a:bodyPr vert="horz" lIns="91440" tIns="45720" rIns="91440" bIns="45720" rtlCol="0" anchor="b"/>
          <a:lstStyle>
            <a:lvl1pPr algn="l">
              <a:defRPr sz="1200"/>
            </a:lvl1pPr>
          </a:lstStyle>
          <a:p>
            <a:pPr>
              <a:defRPr/>
            </a:pPr>
            <a:endParaRPr lang="lv-LV"/>
          </a:p>
        </p:txBody>
      </p:sp>
      <p:sp>
        <p:nvSpPr>
          <p:cNvPr id="7" name="Slide Number Placeholder 6"/>
          <p:cNvSpPr>
            <a:spLocks noGrp="1"/>
          </p:cNvSpPr>
          <p:nvPr>
            <p:ph type="sldNum" sz="quarter" idx="5"/>
          </p:nvPr>
        </p:nvSpPr>
        <p:spPr>
          <a:xfrm>
            <a:off x="3850445" y="9430092"/>
            <a:ext cx="2945659" cy="496411"/>
          </a:xfrm>
          <a:prstGeom prst="rect">
            <a:avLst/>
          </a:prstGeom>
        </p:spPr>
        <p:txBody>
          <a:bodyPr vert="horz" lIns="91440" tIns="45720" rIns="91440" bIns="45720" rtlCol="0" anchor="b"/>
          <a:lstStyle>
            <a:lvl1pPr algn="r">
              <a:defRPr sz="1200"/>
            </a:lvl1pPr>
          </a:lstStyle>
          <a:p>
            <a:pPr>
              <a:defRPr/>
            </a:pPr>
            <a:fld id="{F2D0A2DA-C15D-4784-8BFC-B202C0BC0A4C}" type="slidenum">
              <a:rPr lang="lv-LV"/>
              <a:pPr>
                <a:defRPr/>
              </a:pPr>
              <a:t>‹#›</a:t>
            </a:fld>
            <a:endParaRPr lang="lv-LV"/>
          </a:p>
        </p:txBody>
      </p:sp>
    </p:spTree>
    <p:extLst>
      <p:ext uri="{BB962C8B-B14F-4D97-AF65-F5344CB8AC3E}">
        <p14:creationId xmlns:p14="http://schemas.microsoft.com/office/powerpoint/2010/main" val="21510531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lv-LV" smtClean="0"/>
          </a:p>
        </p:txBody>
      </p:sp>
      <p:sp>
        <p:nvSpPr>
          <p:cNvPr id="44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D716A62-3E36-42D5-B393-657C71EC3749}" type="slidenum">
              <a:rPr lang="lv-LV" smtClean="0"/>
              <a:pPr/>
              <a:t>33</a:t>
            </a:fld>
            <a:endParaRPr lang="lv-LV" smtClean="0"/>
          </a:p>
        </p:txBody>
      </p:sp>
    </p:spTree>
    <p:extLst>
      <p:ext uri="{BB962C8B-B14F-4D97-AF65-F5344CB8AC3E}">
        <p14:creationId xmlns:p14="http://schemas.microsoft.com/office/powerpoint/2010/main" val="2223535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lv-LV"/>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lvl1pPr>
              <a:defRPr/>
            </a:lvl1pPr>
          </a:lstStyle>
          <a:p>
            <a:pPr>
              <a:defRPr/>
            </a:pPr>
            <a:endParaRPr lang="lv-LV"/>
          </a:p>
        </p:txBody>
      </p:sp>
      <p:sp>
        <p:nvSpPr>
          <p:cNvPr id="5" name="Footer Placeholder 4"/>
          <p:cNvSpPr>
            <a:spLocks noGrp="1"/>
          </p:cNvSpPr>
          <p:nvPr>
            <p:ph type="ftr" sz="quarter" idx="11"/>
          </p:nvPr>
        </p:nvSpPr>
        <p:spPr/>
        <p:txBody>
          <a:bodyPr/>
          <a:lstStyle>
            <a:lvl1pPr>
              <a:defRPr/>
            </a:lvl1pPr>
          </a:lstStyle>
          <a:p>
            <a:pPr>
              <a:defRPr/>
            </a:pPr>
            <a:endParaRPr lang="lv-LV"/>
          </a:p>
        </p:txBody>
      </p:sp>
      <p:sp>
        <p:nvSpPr>
          <p:cNvPr id="6" name="Slide Number Placeholder 5"/>
          <p:cNvSpPr>
            <a:spLocks noGrp="1"/>
          </p:cNvSpPr>
          <p:nvPr>
            <p:ph type="sldNum" sz="quarter" idx="12"/>
          </p:nvPr>
        </p:nvSpPr>
        <p:spPr/>
        <p:txBody>
          <a:bodyPr/>
          <a:lstStyle>
            <a:lvl1pPr>
              <a:defRPr/>
            </a:lvl1pPr>
          </a:lstStyle>
          <a:p>
            <a:pPr>
              <a:defRPr/>
            </a:pPr>
            <a:fld id="{F9C248D0-4E65-431F-BAC8-04E6C84BAB4E}" type="slidenum">
              <a:rPr lang="lv-LV"/>
              <a:pPr>
                <a:defRPr/>
              </a:pPr>
              <a:t>‹#›</a:t>
            </a:fld>
            <a:endParaRPr lang="lv-LV"/>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lvl1pPr>
              <a:defRPr/>
            </a:lvl1pPr>
          </a:lstStyle>
          <a:p>
            <a:pPr>
              <a:defRPr/>
            </a:pPr>
            <a:endParaRPr lang="lv-LV"/>
          </a:p>
        </p:txBody>
      </p:sp>
      <p:sp>
        <p:nvSpPr>
          <p:cNvPr id="5" name="Footer Placeholder 4"/>
          <p:cNvSpPr>
            <a:spLocks noGrp="1"/>
          </p:cNvSpPr>
          <p:nvPr>
            <p:ph type="ftr" sz="quarter" idx="11"/>
          </p:nvPr>
        </p:nvSpPr>
        <p:spPr/>
        <p:txBody>
          <a:bodyPr/>
          <a:lstStyle>
            <a:lvl1pPr>
              <a:defRPr/>
            </a:lvl1pPr>
          </a:lstStyle>
          <a:p>
            <a:pPr>
              <a:defRPr/>
            </a:pPr>
            <a:endParaRPr lang="lv-LV"/>
          </a:p>
        </p:txBody>
      </p:sp>
      <p:sp>
        <p:nvSpPr>
          <p:cNvPr id="6" name="Slide Number Placeholder 5"/>
          <p:cNvSpPr>
            <a:spLocks noGrp="1"/>
          </p:cNvSpPr>
          <p:nvPr>
            <p:ph type="sldNum" sz="quarter" idx="12"/>
          </p:nvPr>
        </p:nvSpPr>
        <p:spPr/>
        <p:txBody>
          <a:bodyPr/>
          <a:lstStyle>
            <a:lvl1pPr>
              <a:defRPr/>
            </a:lvl1pPr>
          </a:lstStyle>
          <a:p>
            <a:pPr>
              <a:defRPr/>
            </a:pPr>
            <a:fld id="{C02C34B8-9D9A-4EEE-883F-7585876A42FB}" type="slidenum">
              <a:rPr lang="lv-LV"/>
              <a:pPr>
                <a:defRPr/>
              </a:pPr>
              <a:t>‹#›</a:t>
            </a:fld>
            <a:endParaRPr lang="lv-LV"/>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lvl1pPr>
              <a:defRPr/>
            </a:lvl1pPr>
          </a:lstStyle>
          <a:p>
            <a:pPr>
              <a:defRPr/>
            </a:pPr>
            <a:endParaRPr lang="lv-LV"/>
          </a:p>
        </p:txBody>
      </p:sp>
      <p:sp>
        <p:nvSpPr>
          <p:cNvPr id="5" name="Footer Placeholder 4"/>
          <p:cNvSpPr>
            <a:spLocks noGrp="1"/>
          </p:cNvSpPr>
          <p:nvPr>
            <p:ph type="ftr" sz="quarter" idx="11"/>
          </p:nvPr>
        </p:nvSpPr>
        <p:spPr/>
        <p:txBody>
          <a:bodyPr/>
          <a:lstStyle>
            <a:lvl1pPr>
              <a:defRPr/>
            </a:lvl1pPr>
          </a:lstStyle>
          <a:p>
            <a:pPr>
              <a:defRPr/>
            </a:pPr>
            <a:endParaRPr lang="lv-LV"/>
          </a:p>
        </p:txBody>
      </p:sp>
      <p:sp>
        <p:nvSpPr>
          <p:cNvPr id="6" name="Slide Number Placeholder 5"/>
          <p:cNvSpPr>
            <a:spLocks noGrp="1"/>
          </p:cNvSpPr>
          <p:nvPr>
            <p:ph type="sldNum" sz="quarter" idx="12"/>
          </p:nvPr>
        </p:nvSpPr>
        <p:spPr/>
        <p:txBody>
          <a:bodyPr/>
          <a:lstStyle>
            <a:lvl1pPr>
              <a:defRPr/>
            </a:lvl1pPr>
          </a:lstStyle>
          <a:p>
            <a:pPr>
              <a:defRPr/>
            </a:pPr>
            <a:fld id="{3D1B325B-F72F-4D3A-B0F4-5624555C3580}" type="slidenum">
              <a:rPr lang="lv-LV"/>
              <a:pPr>
                <a:defRPr/>
              </a:pPr>
              <a:t>‹#›</a:t>
            </a:fld>
            <a:endParaRPr lang="lv-LV"/>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p>
            <a:pPr>
              <a:defRPr/>
            </a:pPr>
            <a:endParaRPr lang="lv-LV"/>
          </a:p>
        </p:txBody>
      </p:sp>
      <p:sp>
        <p:nvSpPr>
          <p:cNvPr id="20" name="Footer Placeholder 19"/>
          <p:cNvSpPr>
            <a:spLocks noGrp="1"/>
          </p:cNvSpPr>
          <p:nvPr>
            <p:ph type="ftr" sz="quarter" idx="11"/>
          </p:nvPr>
        </p:nvSpPr>
        <p:spPr/>
        <p:txBody>
          <a:bodyPr/>
          <a:lstStyle/>
          <a:p>
            <a:pPr>
              <a:defRPr/>
            </a:pPr>
            <a:endParaRPr lang="lv-LV"/>
          </a:p>
        </p:txBody>
      </p:sp>
      <p:sp>
        <p:nvSpPr>
          <p:cNvPr id="10" name="Slide Number Placeholder 9"/>
          <p:cNvSpPr>
            <a:spLocks noGrp="1"/>
          </p:cNvSpPr>
          <p:nvPr>
            <p:ph type="sldNum" sz="quarter" idx="12"/>
          </p:nvPr>
        </p:nvSpPr>
        <p:spPr/>
        <p:txBody>
          <a:bodyPr/>
          <a:lstStyle/>
          <a:p>
            <a:pPr>
              <a:defRPr/>
            </a:pPr>
            <a:fld id="{2A613F25-6C04-4916-A257-6B0393F1F942}" type="slidenum">
              <a:rPr lang="lv-LV" smtClean="0"/>
              <a:pPr>
                <a:defRPr/>
              </a:pPr>
              <a:t>‹#›</a:t>
            </a:fld>
            <a:endParaRPr lang="lv-LV"/>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lv-LV"/>
          </a:p>
        </p:txBody>
      </p:sp>
      <p:sp>
        <p:nvSpPr>
          <p:cNvPr id="5" name="Footer Placeholder 4"/>
          <p:cNvSpPr>
            <a:spLocks noGrp="1"/>
          </p:cNvSpPr>
          <p:nvPr>
            <p:ph type="ftr" sz="quarter" idx="11"/>
          </p:nvPr>
        </p:nvSpPr>
        <p:spPr/>
        <p:txBody>
          <a:bodyPr/>
          <a:lstStyle/>
          <a:p>
            <a:pPr>
              <a:defRPr/>
            </a:pPr>
            <a:endParaRPr lang="lv-LV"/>
          </a:p>
        </p:txBody>
      </p:sp>
      <p:sp>
        <p:nvSpPr>
          <p:cNvPr id="6" name="Slide Number Placeholder 5"/>
          <p:cNvSpPr>
            <a:spLocks noGrp="1"/>
          </p:cNvSpPr>
          <p:nvPr>
            <p:ph type="sldNum" sz="quarter" idx="12"/>
          </p:nvPr>
        </p:nvSpPr>
        <p:spPr/>
        <p:txBody>
          <a:bodyPr/>
          <a:lstStyle/>
          <a:p>
            <a:pPr>
              <a:defRPr/>
            </a:pPr>
            <a:fld id="{1EE862B7-4E8D-4FFB-B376-37AC798C9B12}" type="slidenum">
              <a:rPr lang="lv-LV" smtClean="0"/>
              <a:pPr>
                <a:defRPr/>
              </a:pPr>
              <a:t>‹#›</a:t>
            </a:fld>
            <a:endParaRPr lang="lv-LV"/>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lv-LV"/>
          </a:p>
        </p:txBody>
      </p:sp>
      <p:sp>
        <p:nvSpPr>
          <p:cNvPr id="5" name="Footer Placeholder 4"/>
          <p:cNvSpPr>
            <a:spLocks noGrp="1"/>
          </p:cNvSpPr>
          <p:nvPr>
            <p:ph type="ftr" sz="quarter" idx="11"/>
          </p:nvPr>
        </p:nvSpPr>
        <p:spPr/>
        <p:txBody>
          <a:bodyPr/>
          <a:lstStyle/>
          <a:p>
            <a:pPr>
              <a:defRPr/>
            </a:pPr>
            <a:endParaRPr lang="lv-LV"/>
          </a:p>
        </p:txBody>
      </p:sp>
      <p:sp>
        <p:nvSpPr>
          <p:cNvPr id="6" name="Slide Number Placeholder 5"/>
          <p:cNvSpPr>
            <a:spLocks noGrp="1"/>
          </p:cNvSpPr>
          <p:nvPr>
            <p:ph type="sldNum" sz="quarter" idx="12"/>
          </p:nvPr>
        </p:nvSpPr>
        <p:spPr/>
        <p:txBody>
          <a:bodyPr/>
          <a:lstStyle/>
          <a:p>
            <a:pPr>
              <a:defRPr/>
            </a:pPr>
            <a:fld id="{184E2C61-41D4-402A-8A8C-6F2941B2A09A}" type="slidenum">
              <a:rPr lang="lv-LV" smtClean="0"/>
              <a:pPr>
                <a:defRPr/>
              </a:pPr>
              <a:t>‹#›</a:t>
            </a:fld>
            <a:endParaRPr lang="lv-LV"/>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lv-LV"/>
          </a:p>
        </p:txBody>
      </p:sp>
      <p:sp>
        <p:nvSpPr>
          <p:cNvPr id="6" name="Footer Placeholder 5"/>
          <p:cNvSpPr>
            <a:spLocks noGrp="1"/>
          </p:cNvSpPr>
          <p:nvPr>
            <p:ph type="ftr" sz="quarter" idx="11"/>
          </p:nvPr>
        </p:nvSpPr>
        <p:spPr/>
        <p:txBody>
          <a:bodyPr/>
          <a:lstStyle/>
          <a:p>
            <a:pPr>
              <a:defRPr/>
            </a:pPr>
            <a:endParaRPr lang="lv-LV"/>
          </a:p>
        </p:txBody>
      </p:sp>
      <p:sp>
        <p:nvSpPr>
          <p:cNvPr id="7" name="Slide Number Placeholder 6"/>
          <p:cNvSpPr>
            <a:spLocks noGrp="1"/>
          </p:cNvSpPr>
          <p:nvPr>
            <p:ph type="sldNum" sz="quarter" idx="12"/>
          </p:nvPr>
        </p:nvSpPr>
        <p:spPr/>
        <p:txBody>
          <a:bodyPr/>
          <a:lstStyle/>
          <a:p>
            <a:pPr>
              <a:defRPr/>
            </a:pPr>
            <a:fld id="{47371325-BC4F-4E89-ADB2-0204EBC258FE}" type="slidenum">
              <a:rPr lang="lv-LV" smtClean="0"/>
              <a:pPr>
                <a:defRPr/>
              </a:pPr>
              <a:t>‹#›</a:t>
            </a:fld>
            <a:endParaRPr lang="lv-LV"/>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lv-LV"/>
          </a:p>
        </p:txBody>
      </p:sp>
      <p:sp>
        <p:nvSpPr>
          <p:cNvPr id="8" name="Footer Placeholder 7"/>
          <p:cNvSpPr>
            <a:spLocks noGrp="1"/>
          </p:cNvSpPr>
          <p:nvPr>
            <p:ph type="ftr" sz="quarter" idx="11"/>
          </p:nvPr>
        </p:nvSpPr>
        <p:spPr/>
        <p:txBody>
          <a:bodyPr/>
          <a:lstStyle/>
          <a:p>
            <a:pPr>
              <a:defRPr/>
            </a:pPr>
            <a:endParaRPr lang="lv-LV"/>
          </a:p>
        </p:txBody>
      </p:sp>
      <p:sp>
        <p:nvSpPr>
          <p:cNvPr id="9" name="Slide Number Placeholder 8"/>
          <p:cNvSpPr>
            <a:spLocks noGrp="1"/>
          </p:cNvSpPr>
          <p:nvPr>
            <p:ph type="sldNum" sz="quarter" idx="12"/>
          </p:nvPr>
        </p:nvSpPr>
        <p:spPr/>
        <p:txBody>
          <a:bodyPr/>
          <a:lstStyle/>
          <a:p>
            <a:pPr>
              <a:defRPr/>
            </a:pPr>
            <a:fld id="{D9D8BCC5-DCFC-431B-BA04-AA2D8CE2A27A}" type="slidenum">
              <a:rPr lang="lv-LV" smtClean="0"/>
              <a:pPr>
                <a:defRPr/>
              </a:pPr>
              <a:t>‹#›</a:t>
            </a:fld>
            <a:endParaRPr lang="lv-LV"/>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lv-LV"/>
          </a:p>
        </p:txBody>
      </p:sp>
      <p:sp>
        <p:nvSpPr>
          <p:cNvPr id="4" name="Footer Placeholder 3"/>
          <p:cNvSpPr>
            <a:spLocks noGrp="1"/>
          </p:cNvSpPr>
          <p:nvPr>
            <p:ph type="ftr" sz="quarter" idx="11"/>
          </p:nvPr>
        </p:nvSpPr>
        <p:spPr/>
        <p:txBody>
          <a:bodyPr/>
          <a:lstStyle/>
          <a:p>
            <a:pPr>
              <a:defRPr/>
            </a:pPr>
            <a:endParaRPr lang="lv-LV"/>
          </a:p>
        </p:txBody>
      </p:sp>
      <p:sp>
        <p:nvSpPr>
          <p:cNvPr id="5" name="Slide Number Placeholder 4"/>
          <p:cNvSpPr>
            <a:spLocks noGrp="1"/>
          </p:cNvSpPr>
          <p:nvPr>
            <p:ph type="sldNum" sz="quarter" idx="12"/>
          </p:nvPr>
        </p:nvSpPr>
        <p:spPr/>
        <p:txBody>
          <a:bodyPr/>
          <a:lstStyle/>
          <a:p>
            <a:pPr>
              <a:defRPr/>
            </a:pPr>
            <a:fld id="{506B0D68-0630-451C-A7EE-AD80792DCF95}" type="slidenum">
              <a:rPr lang="lv-LV" smtClean="0"/>
              <a:pPr>
                <a:defRPr/>
              </a:pPr>
              <a:t>‹#›</a:t>
            </a:fld>
            <a:endParaRPr lang="lv-LV"/>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pPr>
              <a:defRPr/>
            </a:pPr>
            <a:endParaRPr lang="lv-LV"/>
          </a:p>
        </p:txBody>
      </p:sp>
      <p:sp>
        <p:nvSpPr>
          <p:cNvPr id="3" name="Footer Placeholder 2"/>
          <p:cNvSpPr>
            <a:spLocks noGrp="1"/>
          </p:cNvSpPr>
          <p:nvPr>
            <p:ph type="ftr" sz="quarter" idx="11"/>
          </p:nvPr>
        </p:nvSpPr>
        <p:spPr/>
        <p:txBody>
          <a:bodyPr/>
          <a:lstStyle/>
          <a:p>
            <a:pPr>
              <a:defRPr/>
            </a:pPr>
            <a:endParaRPr lang="lv-LV"/>
          </a:p>
        </p:txBody>
      </p:sp>
      <p:sp>
        <p:nvSpPr>
          <p:cNvPr id="4" name="Slide Number Placeholder 3"/>
          <p:cNvSpPr>
            <a:spLocks noGrp="1"/>
          </p:cNvSpPr>
          <p:nvPr>
            <p:ph type="sldNum" sz="quarter" idx="12"/>
          </p:nvPr>
        </p:nvSpPr>
        <p:spPr/>
        <p:txBody>
          <a:bodyPr/>
          <a:lstStyle/>
          <a:p>
            <a:pPr>
              <a:defRPr/>
            </a:pPr>
            <a:fld id="{1A7227C8-6F89-4077-A561-82E179A3BDF4}" type="slidenum">
              <a:rPr lang="lv-LV" smtClean="0"/>
              <a:pPr>
                <a:defRPr/>
              </a:pPr>
              <a:t>‹#›</a:t>
            </a:fld>
            <a:endParaRPr lang="lv-LV"/>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lv-LV"/>
          </a:p>
        </p:txBody>
      </p:sp>
      <p:sp>
        <p:nvSpPr>
          <p:cNvPr id="6" name="Footer Placeholder 5"/>
          <p:cNvSpPr>
            <a:spLocks noGrp="1"/>
          </p:cNvSpPr>
          <p:nvPr>
            <p:ph type="ftr" sz="quarter" idx="11"/>
          </p:nvPr>
        </p:nvSpPr>
        <p:spPr/>
        <p:txBody>
          <a:bodyPr/>
          <a:lstStyle/>
          <a:p>
            <a:pPr>
              <a:defRPr/>
            </a:pPr>
            <a:endParaRPr lang="lv-LV"/>
          </a:p>
        </p:txBody>
      </p:sp>
      <p:sp>
        <p:nvSpPr>
          <p:cNvPr id="7" name="Slide Number Placeholder 6"/>
          <p:cNvSpPr>
            <a:spLocks noGrp="1"/>
          </p:cNvSpPr>
          <p:nvPr>
            <p:ph type="sldNum" sz="quarter" idx="12"/>
          </p:nvPr>
        </p:nvSpPr>
        <p:spPr/>
        <p:txBody>
          <a:bodyPr/>
          <a:lstStyle/>
          <a:p>
            <a:pPr>
              <a:defRPr/>
            </a:pPr>
            <a:fld id="{E40CA386-6547-42D8-86C6-658502D9EF53}" type="slidenum">
              <a:rPr lang="lv-LV" smtClean="0"/>
              <a:pPr>
                <a:defRPr/>
              </a:pPr>
              <a:t>‹#›</a:t>
            </a:fld>
            <a:endParaRPr lang="lv-LV"/>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lvl1pPr>
              <a:defRPr/>
            </a:lvl1pPr>
          </a:lstStyle>
          <a:p>
            <a:pPr>
              <a:defRPr/>
            </a:pPr>
            <a:endParaRPr lang="lv-LV"/>
          </a:p>
        </p:txBody>
      </p:sp>
      <p:sp>
        <p:nvSpPr>
          <p:cNvPr id="5" name="Footer Placeholder 4"/>
          <p:cNvSpPr>
            <a:spLocks noGrp="1"/>
          </p:cNvSpPr>
          <p:nvPr>
            <p:ph type="ftr" sz="quarter" idx="11"/>
          </p:nvPr>
        </p:nvSpPr>
        <p:spPr/>
        <p:txBody>
          <a:bodyPr/>
          <a:lstStyle>
            <a:lvl1pPr>
              <a:defRPr/>
            </a:lvl1pPr>
          </a:lstStyle>
          <a:p>
            <a:pPr>
              <a:defRPr/>
            </a:pPr>
            <a:endParaRPr lang="lv-LV"/>
          </a:p>
        </p:txBody>
      </p:sp>
      <p:sp>
        <p:nvSpPr>
          <p:cNvPr id="6" name="Slide Number Placeholder 5"/>
          <p:cNvSpPr>
            <a:spLocks noGrp="1"/>
          </p:cNvSpPr>
          <p:nvPr>
            <p:ph type="sldNum" sz="quarter" idx="12"/>
          </p:nvPr>
        </p:nvSpPr>
        <p:spPr/>
        <p:txBody>
          <a:bodyPr/>
          <a:lstStyle>
            <a:lvl1pPr>
              <a:defRPr/>
            </a:lvl1pPr>
          </a:lstStyle>
          <a:p>
            <a:pPr>
              <a:defRPr/>
            </a:pPr>
            <a:fld id="{337BDCD6-976F-4E8A-AF77-214C1799B68C}" type="slidenum">
              <a:rPr lang="lv-LV"/>
              <a:pPr>
                <a:defRPr/>
              </a:pPr>
              <a:t>‹#›</a:t>
            </a:fld>
            <a:endParaRPr lang="lv-LV"/>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a:defRPr/>
            </a:pPr>
            <a:endParaRPr lang="lv-LV"/>
          </a:p>
        </p:txBody>
      </p:sp>
      <p:sp>
        <p:nvSpPr>
          <p:cNvPr id="6" name="Footer Placeholder 5"/>
          <p:cNvSpPr>
            <a:spLocks noGrp="1"/>
          </p:cNvSpPr>
          <p:nvPr>
            <p:ph type="ftr" sz="quarter" idx="11"/>
          </p:nvPr>
        </p:nvSpPr>
        <p:spPr/>
        <p:txBody>
          <a:bodyPr/>
          <a:lstStyle/>
          <a:p>
            <a:pPr>
              <a:defRPr/>
            </a:pPr>
            <a:endParaRPr lang="lv-LV"/>
          </a:p>
        </p:txBody>
      </p:sp>
      <p:sp>
        <p:nvSpPr>
          <p:cNvPr id="7" name="Slide Number Placeholder 6"/>
          <p:cNvSpPr>
            <a:spLocks noGrp="1"/>
          </p:cNvSpPr>
          <p:nvPr>
            <p:ph type="sldNum" sz="quarter" idx="12"/>
          </p:nvPr>
        </p:nvSpPr>
        <p:spPr/>
        <p:txBody>
          <a:bodyPr/>
          <a:lstStyle/>
          <a:p>
            <a:pPr>
              <a:defRPr/>
            </a:pPr>
            <a:fld id="{B394E61C-AE6E-4EA9-96FB-0734FABAB8E4}" type="slidenum">
              <a:rPr lang="lv-LV" smtClean="0"/>
              <a:pPr>
                <a:defRPr/>
              </a:pPr>
              <a:t>‹#›</a:t>
            </a:fld>
            <a:endParaRPr lang="lv-LV"/>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lv-LV"/>
          </a:p>
        </p:txBody>
      </p:sp>
      <p:sp>
        <p:nvSpPr>
          <p:cNvPr id="5" name="Footer Placeholder 4"/>
          <p:cNvSpPr>
            <a:spLocks noGrp="1"/>
          </p:cNvSpPr>
          <p:nvPr>
            <p:ph type="ftr" sz="quarter" idx="11"/>
          </p:nvPr>
        </p:nvSpPr>
        <p:spPr/>
        <p:txBody>
          <a:bodyPr/>
          <a:lstStyle/>
          <a:p>
            <a:pPr>
              <a:defRPr/>
            </a:pPr>
            <a:endParaRPr lang="lv-LV"/>
          </a:p>
        </p:txBody>
      </p:sp>
      <p:sp>
        <p:nvSpPr>
          <p:cNvPr id="6" name="Slide Number Placeholder 5"/>
          <p:cNvSpPr>
            <a:spLocks noGrp="1"/>
          </p:cNvSpPr>
          <p:nvPr>
            <p:ph type="sldNum" sz="quarter" idx="12"/>
          </p:nvPr>
        </p:nvSpPr>
        <p:spPr/>
        <p:txBody>
          <a:bodyPr/>
          <a:lstStyle/>
          <a:p>
            <a:pPr>
              <a:defRPr/>
            </a:pPr>
            <a:fld id="{EC6FD36D-9CF7-434E-8906-4DBFBF604538}" type="slidenum">
              <a:rPr lang="lv-LV" smtClean="0"/>
              <a:pPr>
                <a:defRPr/>
              </a:pPr>
              <a:t>‹#›</a:t>
            </a:fld>
            <a:endParaRPr lang="lv-LV"/>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lv-LV"/>
          </a:p>
        </p:txBody>
      </p:sp>
      <p:sp>
        <p:nvSpPr>
          <p:cNvPr id="5" name="Footer Placeholder 4"/>
          <p:cNvSpPr>
            <a:spLocks noGrp="1"/>
          </p:cNvSpPr>
          <p:nvPr>
            <p:ph type="ftr" sz="quarter" idx="11"/>
          </p:nvPr>
        </p:nvSpPr>
        <p:spPr/>
        <p:txBody>
          <a:bodyPr/>
          <a:lstStyle/>
          <a:p>
            <a:pPr>
              <a:defRPr/>
            </a:pPr>
            <a:endParaRPr lang="lv-LV"/>
          </a:p>
        </p:txBody>
      </p:sp>
      <p:sp>
        <p:nvSpPr>
          <p:cNvPr id="6" name="Slide Number Placeholder 5"/>
          <p:cNvSpPr>
            <a:spLocks noGrp="1"/>
          </p:cNvSpPr>
          <p:nvPr>
            <p:ph type="sldNum" sz="quarter" idx="12"/>
          </p:nvPr>
        </p:nvSpPr>
        <p:spPr/>
        <p:txBody>
          <a:bodyPr/>
          <a:lstStyle/>
          <a:p>
            <a:pPr>
              <a:defRPr/>
            </a:pPr>
            <a:fld id="{921FB1E5-234F-4F32-86CB-C06624D981E9}" type="slidenum">
              <a:rPr lang="lv-LV" smtClean="0"/>
              <a:pPr>
                <a:defRPr/>
              </a:pPr>
              <a:t>‹#›</a:t>
            </a:fld>
            <a:endParaRPr lang="lv-LV"/>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lv-LV"/>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lv-LV"/>
          </a:p>
        </p:txBody>
      </p:sp>
      <p:sp>
        <p:nvSpPr>
          <p:cNvPr id="5" name="Footer Placeholder 4"/>
          <p:cNvSpPr>
            <a:spLocks noGrp="1"/>
          </p:cNvSpPr>
          <p:nvPr>
            <p:ph type="ftr" sz="quarter" idx="11"/>
          </p:nvPr>
        </p:nvSpPr>
        <p:spPr/>
        <p:txBody>
          <a:bodyPr/>
          <a:lstStyle>
            <a:lvl1pPr>
              <a:defRPr/>
            </a:lvl1pPr>
          </a:lstStyle>
          <a:p>
            <a:pPr>
              <a:defRPr/>
            </a:pPr>
            <a:endParaRPr lang="lv-LV"/>
          </a:p>
        </p:txBody>
      </p:sp>
      <p:sp>
        <p:nvSpPr>
          <p:cNvPr id="6" name="Slide Number Placeholder 5"/>
          <p:cNvSpPr>
            <a:spLocks noGrp="1"/>
          </p:cNvSpPr>
          <p:nvPr>
            <p:ph type="sldNum" sz="quarter" idx="12"/>
          </p:nvPr>
        </p:nvSpPr>
        <p:spPr/>
        <p:txBody>
          <a:bodyPr/>
          <a:lstStyle>
            <a:lvl1pPr>
              <a:defRPr/>
            </a:lvl1pPr>
          </a:lstStyle>
          <a:p>
            <a:pPr>
              <a:defRPr/>
            </a:pPr>
            <a:fld id="{86BBD9B2-B9FC-45F0-91A3-BFFB204EBA95}" type="slidenum">
              <a:rPr lang="lv-LV"/>
              <a:pPr>
                <a:defRPr/>
              </a:pPr>
              <a:t>‹#›</a:t>
            </a:fld>
            <a:endParaRPr lang="lv-LV"/>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3"/>
          <p:cNvSpPr>
            <a:spLocks noGrp="1"/>
          </p:cNvSpPr>
          <p:nvPr>
            <p:ph type="dt" sz="half" idx="10"/>
          </p:nvPr>
        </p:nvSpPr>
        <p:spPr/>
        <p:txBody>
          <a:bodyPr/>
          <a:lstStyle>
            <a:lvl1pPr>
              <a:defRPr/>
            </a:lvl1pPr>
          </a:lstStyle>
          <a:p>
            <a:pPr>
              <a:defRPr/>
            </a:pPr>
            <a:endParaRPr lang="lv-LV"/>
          </a:p>
        </p:txBody>
      </p:sp>
      <p:sp>
        <p:nvSpPr>
          <p:cNvPr id="6" name="Footer Placeholder 4"/>
          <p:cNvSpPr>
            <a:spLocks noGrp="1"/>
          </p:cNvSpPr>
          <p:nvPr>
            <p:ph type="ftr" sz="quarter" idx="11"/>
          </p:nvPr>
        </p:nvSpPr>
        <p:spPr/>
        <p:txBody>
          <a:bodyPr/>
          <a:lstStyle>
            <a:lvl1pPr>
              <a:defRPr/>
            </a:lvl1pPr>
          </a:lstStyle>
          <a:p>
            <a:pPr>
              <a:defRPr/>
            </a:pPr>
            <a:endParaRPr lang="lv-LV"/>
          </a:p>
        </p:txBody>
      </p:sp>
      <p:sp>
        <p:nvSpPr>
          <p:cNvPr id="7" name="Slide Number Placeholder 5"/>
          <p:cNvSpPr>
            <a:spLocks noGrp="1"/>
          </p:cNvSpPr>
          <p:nvPr>
            <p:ph type="sldNum" sz="quarter" idx="12"/>
          </p:nvPr>
        </p:nvSpPr>
        <p:spPr/>
        <p:txBody>
          <a:bodyPr/>
          <a:lstStyle>
            <a:lvl1pPr>
              <a:defRPr/>
            </a:lvl1pPr>
          </a:lstStyle>
          <a:p>
            <a:pPr>
              <a:defRPr/>
            </a:pPr>
            <a:fld id="{C138AFEB-45F2-41AF-AE4A-F56280D308DE}" type="slidenum">
              <a:rPr lang="lv-LV"/>
              <a:pPr>
                <a:defRPr/>
              </a:pPr>
              <a:t>‹#›</a:t>
            </a:fld>
            <a:endParaRPr lang="lv-LV"/>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lv-LV"/>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3"/>
          <p:cNvSpPr>
            <a:spLocks noGrp="1"/>
          </p:cNvSpPr>
          <p:nvPr>
            <p:ph type="dt" sz="half" idx="10"/>
          </p:nvPr>
        </p:nvSpPr>
        <p:spPr/>
        <p:txBody>
          <a:bodyPr/>
          <a:lstStyle>
            <a:lvl1pPr>
              <a:defRPr/>
            </a:lvl1pPr>
          </a:lstStyle>
          <a:p>
            <a:pPr>
              <a:defRPr/>
            </a:pPr>
            <a:endParaRPr lang="lv-LV"/>
          </a:p>
        </p:txBody>
      </p:sp>
      <p:sp>
        <p:nvSpPr>
          <p:cNvPr id="8" name="Footer Placeholder 4"/>
          <p:cNvSpPr>
            <a:spLocks noGrp="1"/>
          </p:cNvSpPr>
          <p:nvPr>
            <p:ph type="ftr" sz="quarter" idx="11"/>
          </p:nvPr>
        </p:nvSpPr>
        <p:spPr/>
        <p:txBody>
          <a:bodyPr/>
          <a:lstStyle>
            <a:lvl1pPr>
              <a:defRPr/>
            </a:lvl1pPr>
          </a:lstStyle>
          <a:p>
            <a:pPr>
              <a:defRPr/>
            </a:pPr>
            <a:endParaRPr lang="lv-LV"/>
          </a:p>
        </p:txBody>
      </p:sp>
      <p:sp>
        <p:nvSpPr>
          <p:cNvPr id="9" name="Slide Number Placeholder 5"/>
          <p:cNvSpPr>
            <a:spLocks noGrp="1"/>
          </p:cNvSpPr>
          <p:nvPr>
            <p:ph type="sldNum" sz="quarter" idx="12"/>
          </p:nvPr>
        </p:nvSpPr>
        <p:spPr/>
        <p:txBody>
          <a:bodyPr/>
          <a:lstStyle>
            <a:lvl1pPr>
              <a:defRPr/>
            </a:lvl1pPr>
          </a:lstStyle>
          <a:p>
            <a:pPr>
              <a:defRPr/>
            </a:pPr>
            <a:fld id="{2BD033CA-AA5B-4F36-9D26-5DB2566EDAB0}" type="slidenum">
              <a:rPr lang="lv-LV"/>
              <a:pPr>
                <a:defRPr/>
              </a:pPr>
              <a:t>‹#›</a:t>
            </a:fld>
            <a:endParaRPr lang="lv-LV"/>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3"/>
          <p:cNvSpPr>
            <a:spLocks noGrp="1"/>
          </p:cNvSpPr>
          <p:nvPr>
            <p:ph type="dt" sz="half" idx="10"/>
          </p:nvPr>
        </p:nvSpPr>
        <p:spPr/>
        <p:txBody>
          <a:bodyPr/>
          <a:lstStyle>
            <a:lvl1pPr>
              <a:defRPr/>
            </a:lvl1pPr>
          </a:lstStyle>
          <a:p>
            <a:pPr>
              <a:defRPr/>
            </a:pPr>
            <a:endParaRPr lang="lv-LV"/>
          </a:p>
        </p:txBody>
      </p:sp>
      <p:sp>
        <p:nvSpPr>
          <p:cNvPr id="4" name="Footer Placeholder 4"/>
          <p:cNvSpPr>
            <a:spLocks noGrp="1"/>
          </p:cNvSpPr>
          <p:nvPr>
            <p:ph type="ftr" sz="quarter" idx="11"/>
          </p:nvPr>
        </p:nvSpPr>
        <p:spPr/>
        <p:txBody>
          <a:bodyPr/>
          <a:lstStyle>
            <a:lvl1pPr>
              <a:defRPr/>
            </a:lvl1pPr>
          </a:lstStyle>
          <a:p>
            <a:pPr>
              <a:defRPr/>
            </a:pPr>
            <a:endParaRPr lang="lv-LV"/>
          </a:p>
        </p:txBody>
      </p:sp>
      <p:sp>
        <p:nvSpPr>
          <p:cNvPr id="5" name="Slide Number Placeholder 5"/>
          <p:cNvSpPr>
            <a:spLocks noGrp="1"/>
          </p:cNvSpPr>
          <p:nvPr>
            <p:ph type="sldNum" sz="quarter" idx="12"/>
          </p:nvPr>
        </p:nvSpPr>
        <p:spPr/>
        <p:txBody>
          <a:bodyPr/>
          <a:lstStyle>
            <a:lvl1pPr>
              <a:defRPr/>
            </a:lvl1pPr>
          </a:lstStyle>
          <a:p>
            <a:pPr>
              <a:defRPr/>
            </a:pPr>
            <a:fld id="{193D74A1-612E-4345-8748-5A278FDF145B}" type="slidenum">
              <a:rPr lang="lv-LV"/>
              <a:pPr>
                <a:defRPr/>
              </a:pPr>
              <a:t>‹#›</a:t>
            </a:fld>
            <a:endParaRPr lang="lv-LV"/>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lv-LV"/>
          </a:p>
        </p:txBody>
      </p:sp>
      <p:sp>
        <p:nvSpPr>
          <p:cNvPr id="3" name="Footer Placeholder 4"/>
          <p:cNvSpPr>
            <a:spLocks noGrp="1"/>
          </p:cNvSpPr>
          <p:nvPr>
            <p:ph type="ftr" sz="quarter" idx="11"/>
          </p:nvPr>
        </p:nvSpPr>
        <p:spPr/>
        <p:txBody>
          <a:bodyPr/>
          <a:lstStyle>
            <a:lvl1pPr>
              <a:defRPr/>
            </a:lvl1pPr>
          </a:lstStyle>
          <a:p>
            <a:pPr>
              <a:defRPr/>
            </a:pPr>
            <a:endParaRPr lang="lv-LV"/>
          </a:p>
        </p:txBody>
      </p:sp>
      <p:sp>
        <p:nvSpPr>
          <p:cNvPr id="4" name="Slide Number Placeholder 5"/>
          <p:cNvSpPr>
            <a:spLocks noGrp="1"/>
          </p:cNvSpPr>
          <p:nvPr>
            <p:ph type="sldNum" sz="quarter" idx="12"/>
          </p:nvPr>
        </p:nvSpPr>
        <p:spPr/>
        <p:txBody>
          <a:bodyPr/>
          <a:lstStyle>
            <a:lvl1pPr>
              <a:defRPr/>
            </a:lvl1pPr>
          </a:lstStyle>
          <a:p>
            <a:pPr>
              <a:defRPr/>
            </a:pPr>
            <a:fld id="{EF0F09B0-A71F-476C-B3A3-BFF57669E11B}" type="slidenum">
              <a:rPr lang="lv-LV"/>
              <a:pPr>
                <a:defRPr/>
              </a:pPr>
              <a:t>‹#›</a:t>
            </a:fld>
            <a:endParaRPr lang="lv-LV"/>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lv-LV"/>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lv-LV"/>
          </a:p>
        </p:txBody>
      </p:sp>
      <p:sp>
        <p:nvSpPr>
          <p:cNvPr id="6" name="Footer Placeholder 4"/>
          <p:cNvSpPr>
            <a:spLocks noGrp="1"/>
          </p:cNvSpPr>
          <p:nvPr>
            <p:ph type="ftr" sz="quarter" idx="11"/>
          </p:nvPr>
        </p:nvSpPr>
        <p:spPr/>
        <p:txBody>
          <a:bodyPr/>
          <a:lstStyle>
            <a:lvl1pPr>
              <a:defRPr/>
            </a:lvl1pPr>
          </a:lstStyle>
          <a:p>
            <a:pPr>
              <a:defRPr/>
            </a:pPr>
            <a:endParaRPr lang="lv-LV"/>
          </a:p>
        </p:txBody>
      </p:sp>
      <p:sp>
        <p:nvSpPr>
          <p:cNvPr id="7" name="Slide Number Placeholder 5"/>
          <p:cNvSpPr>
            <a:spLocks noGrp="1"/>
          </p:cNvSpPr>
          <p:nvPr>
            <p:ph type="sldNum" sz="quarter" idx="12"/>
          </p:nvPr>
        </p:nvSpPr>
        <p:spPr/>
        <p:txBody>
          <a:bodyPr/>
          <a:lstStyle>
            <a:lvl1pPr>
              <a:defRPr/>
            </a:lvl1pPr>
          </a:lstStyle>
          <a:p>
            <a:pPr>
              <a:defRPr/>
            </a:pPr>
            <a:fld id="{F01120B1-CE3E-4E77-8732-065CA4D3EB62}" type="slidenum">
              <a:rPr lang="lv-LV"/>
              <a:pPr>
                <a:defRPr/>
              </a:pPr>
              <a:t>‹#›</a:t>
            </a:fld>
            <a:endParaRPr lang="lv-LV"/>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lv-LV"/>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v-LV"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lv-LV"/>
          </a:p>
        </p:txBody>
      </p:sp>
      <p:sp>
        <p:nvSpPr>
          <p:cNvPr id="6" name="Footer Placeholder 4"/>
          <p:cNvSpPr>
            <a:spLocks noGrp="1"/>
          </p:cNvSpPr>
          <p:nvPr>
            <p:ph type="ftr" sz="quarter" idx="11"/>
          </p:nvPr>
        </p:nvSpPr>
        <p:spPr/>
        <p:txBody>
          <a:bodyPr/>
          <a:lstStyle>
            <a:lvl1pPr>
              <a:defRPr/>
            </a:lvl1pPr>
          </a:lstStyle>
          <a:p>
            <a:pPr>
              <a:defRPr/>
            </a:pPr>
            <a:endParaRPr lang="lv-LV"/>
          </a:p>
        </p:txBody>
      </p:sp>
      <p:sp>
        <p:nvSpPr>
          <p:cNvPr id="7" name="Slide Number Placeholder 5"/>
          <p:cNvSpPr>
            <a:spLocks noGrp="1"/>
          </p:cNvSpPr>
          <p:nvPr>
            <p:ph type="sldNum" sz="quarter" idx="12"/>
          </p:nvPr>
        </p:nvSpPr>
        <p:spPr/>
        <p:txBody>
          <a:bodyPr/>
          <a:lstStyle>
            <a:lvl1pPr>
              <a:defRPr/>
            </a:lvl1pPr>
          </a:lstStyle>
          <a:p>
            <a:pPr>
              <a:defRPr/>
            </a:pPr>
            <a:fld id="{EEF68208-FCE4-46CA-ADCA-328E00027113}" type="slidenum">
              <a:rPr lang="lv-LV"/>
              <a:pPr>
                <a:defRPr/>
              </a:pPr>
              <a:t>‹#›</a:t>
            </a:fld>
            <a:endParaRPr lang="lv-LV"/>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lv-LV" smtClean="0"/>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lv-LV"/>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lv-LV"/>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BF1E601-F1CC-4AC6-828E-259DDCB6FA29}" type="slidenum">
              <a:rPr lang="lv-LV"/>
              <a:pPr>
                <a:defRPr/>
              </a:pPr>
              <a:t>‹#›</a:t>
            </a:fld>
            <a:endParaRPr lang="lv-LV"/>
          </a:p>
        </p:txBody>
      </p:sp>
    </p:spTree>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a:defRPr/>
            </a:pPr>
            <a:endParaRPr lang="lv-LV"/>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a:defRPr/>
            </a:pPr>
            <a:endParaRPr lang="lv-LV"/>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a:defRPr/>
            </a:pPr>
            <a:fld id="{FC86D2EE-3F76-4053-9472-BBC65F4520B5}" type="slidenum">
              <a:rPr lang="lv-LV" smtClean="0"/>
              <a:pPr>
                <a:defRPr/>
              </a:pPr>
              <a:t>‹#›</a:t>
            </a:fld>
            <a:endParaRPr lang="lv-LV"/>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hf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8.xml"/><Relationship Id="rId5" Type="http://schemas.openxmlformats.org/officeDocument/2006/relationships/image" Target="../media/image11.jpeg"/><Relationship Id="rId4" Type="http://schemas.openxmlformats.org/officeDocument/2006/relationships/image" Target="../media/image10.jpeg"/></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260648"/>
            <a:ext cx="7498080" cy="1928818"/>
          </a:xfrm>
        </p:spPr>
        <p:txBody>
          <a:bodyPr>
            <a:noAutofit/>
          </a:bodyPr>
          <a:lstStyle/>
          <a:p>
            <a:pPr algn="ctr"/>
            <a:r>
              <a:rPr lang="lv-LV" sz="4400" dirty="0" smtClean="0">
                <a:solidFill>
                  <a:schemeClr val="tx1"/>
                </a:solidFill>
                <a:effectLst/>
                <a:latin typeface="Times New Roman" pitchFamily="18" charset="0"/>
                <a:cs typeface="Times New Roman" pitchFamily="18" charset="0"/>
              </a:rPr>
              <a:t>Lokmetinātājs metināšanā ar mehanizēto iekārtu aktīvās gāzes vidē (MAG)</a:t>
            </a:r>
            <a:endParaRPr lang="lv-LV" sz="4400" dirty="0">
              <a:solidFill>
                <a:schemeClr val="tx1"/>
              </a:solidFill>
              <a:effectLst/>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pPr>
              <a:defRPr/>
            </a:pPr>
            <a:fld id="{506B0D68-0630-451C-A7EE-AD80792DCF95}" type="slidenum">
              <a:rPr lang="lv-LV" smtClean="0"/>
              <a:pPr>
                <a:defRPr/>
              </a:pPr>
              <a:t>1</a:t>
            </a:fld>
            <a:endParaRPr lang="lv-LV"/>
          </a:p>
        </p:txBody>
      </p:sp>
      <p:pic>
        <p:nvPicPr>
          <p:cNvPr id="4" name="Picture 5" descr="DSC03681.JPG"/>
          <p:cNvPicPr>
            <a:picLocks noChangeAspect="1"/>
          </p:cNvPicPr>
          <p:nvPr/>
        </p:nvPicPr>
        <p:blipFill>
          <a:blip r:embed="rId2" cstate="print"/>
          <a:srcRect/>
          <a:stretch>
            <a:fillRect/>
          </a:stretch>
        </p:blipFill>
        <p:spPr bwMode="auto">
          <a:xfrm>
            <a:off x="1115616" y="2274909"/>
            <a:ext cx="6768752" cy="45830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584" y="692696"/>
            <a:ext cx="8316416" cy="5832648"/>
          </a:xfrm>
        </p:spPr>
        <p:txBody>
          <a:bodyPr>
            <a:noAutofit/>
          </a:bodyPr>
          <a:lstStyle/>
          <a:p>
            <a:pPr marL="82296" indent="0">
              <a:buNone/>
            </a:pPr>
            <a:r>
              <a:rPr lang="lv-LV" sz="2800" dirty="0" smtClean="0">
                <a:latin typeface="Times New Roman" panose="02020603050405020304" pitchFamily="18" charset="0"/>
                <a:cs typeface="Times New Roman" panose="02020603050405020304" pitchFamily="18" charset="0"/>
              </a:rPr>
              <a:t>Tradicionālās metodes</a:t>
            </a:r>
          </a:p>
          <a:p>
            <a:pPr marL="82296" indent="0">
              <a:buNone/>
            </a:pPr>
            <a:endParaRPr lang="lv-LV" sz="2800" dirty="0" smtClean="0">
              <a:latin typeface="Times New Roman" panose="02020603050405020304" pitchFamily="18" charset="0"/>
              <a:cs typeface="Times New Roman" panose="02020603050405020304" pitchFamily="18" charset="0"/>
            </a:endParaRPr>
          </a:p>
          <a:p>
            <a:r>
              <a:rPr lang="lv-LV" sz="2800" dirty="0" smtClean="0">
                <a:latin typeface="Times New Roman" panose="02020603050405020304" pitchFamily="18" charset="0"/>
                <a:cs typeface="Times New Roman" panose="02020603050405020304" pitchFamily="18" charset="0"/>
              </a:rPr>
              <a:t>Ir roku darbs, kas </a:t>
            </a:r>
            <a:r>
              <a:rPr lang="lv-LV" sz="2800" dirty="0">
                <a:latin typeface="Times New Roman" panose="02020603050405020304" pitchFamily="18" charset="0"/>
                <a:cs typeface="Times New Roman" panose="02020603050405020304" pitchFamily="18" charset="0"/>
              </a:rPr>
              <a:t>ļauj izveidot unikālus produktus ar augstu detalizācijas līmeni</a:t>
            </a:r>
            <a:r>
              <a:rPr lang="lv-LV" sz="2800" dirty="0" smtClean="0">
                <a:latin typeface="Times New Roman" panose="02020603050405020304" pitchFamily="18" charset="0"/>
                <a:cs typeface="Times New Roman" panose="02020603050405020304" pitchFamily="18" charset="0"/>
              </a:rPr>
              <a:t>.</a:t>
            </a:r>
          </a:p>
          <a:p>
            <a:endParaRPr lang="lv-LV" sz="2800" dirty="0">
              <a:latin typeface="Times New Roman" panose="02020603050405020304" pitchFamily="18" charset="0"/>
              <a:cs typeface="Times New Roman" panose="02020603050405020304" pitchFamily="18" charset="0"/>
            </a:endParaRPr>
          </a:p>
          <a:p>
            <a:r>
              <a:rPr lang="lv-LV" sz="2800" dirty="0" smtClean="0">
                <a:latin typeface="Times New Roman" panose="02020603050405020304" pitchFamily="18" charset="0"/>
                <a:cs typeface="Times New Roman" panose="02020603050405020304" pitchFamily="18" charset="0"/>
              </a:rPr>
              <a:t>Tradicionālās </a:t>
            </a:r>
            <a:r>
              <a:rPr lang="lv-LV" sz="2800" dirty="0">
                <a:latin typeface="Times New Roman" panose="02020603050405020304" pitchFamily="18" charset="0"/>
                <a:cs typeface="Times New Roman" panose="02020603050405020304" pitchFamily="18" charset="0"/>
              </a:rPr>
              <a:t>metodes var pielāgot nelielām partijām un pielāgotiem pasūtījumiem</a:t>
            </a:r>
            <a:r>
              <a:rPr lang="lv-LV" sz="2800" dirty="0" smtClean="0">
                <a:latin typeface="Times New Roman" panose="02020603050405020304" pitchFamily="18" charset="0"/>
                <a:cs typeface="Times New Roman" panose="02020603050405020304" pitchFamily="18" charset="0"/>
              </a:rPr>
              <a:t>.</a:t>
            </a:r>
          </a:p>
          <a:p>
            <a:endParaRPr lang="lv-LV" sz="2800" dirty="0">
              <a:latin typeface="Times New Roman" panose="02020603050405020304" pitchFamily="18" charset="0"/>
              <a:cs typeface="Times New Roman" panose="02020603050405020304" pitchFamily="18" charset="0"/>
            </a:endParaRPr>
          </a:p>
          <a:p>
            <a:r>
              <a:rPr lang="lv-LV" sz="2800" dirty="0">
                <a:latin typeface="Times New Roman" panose="02020603050405020304" pitchFamily="18" charset="0"/>
                <a:cs typeface="Times New Roman" panose="02020603050405020304" pitchFamily="18" charset="0"/>
              </a:rPr>
              <a:t>Tomēr tradicionālās metodes, piemēram, kalšana un roku apdare, joprojām tiek izmantotas amatniecības ražošanā un unikālu izstrādājumu radīšanā. </a:t>
            </a:r>
            <a:r>
              <a:rPr lang="lv-LV" sz="1600" dirty="0" smtClean="0">
                <a:latin typeface="Times New Roman" panose="02020603050405020304" pitchFamily="18" charset="0"/>
                <a:cs typeface="Times New Roman" panose="02020603050405020304" pitchFamily="18" charset="0"/>
              </a:rPr>
              <a:t>[1.1.2]</a:t>
            </a:r>
          </a:p>
          <a:p>
            <a:endParaRPr lang="lv-LV" sz="16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10</a:t>
            </a:fld>
            <a:endParaRPr lang="lv-LV"/>
          </a:p>
        </p:txBody>
      </p:sp>
    </p:spTree>
    <p:extLst>
      <p:ext uri="{BB962C8B-B14F-4D97-AF65-F5344CB8AC3E}">
        <p14:creationId xmlns:p14="http://schemas.microsoft.com/office/powerpoint/2010/main" val="40580216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15628" y="1504950"/>
            <a:ext cx="7498080" cy="4800600"/>
          </a:xfrm>
        </p:spPr>
        <p:txBody>
          <a:bodyPr>
            <a:normAutofit/>
          </a:bodyPr>
          <a:lstStyle/>
          <a:p>
            <a:r>
              <a:rPr lang="lv-LV" sz="2800" dirty="0">
                <a:latin typeface="Times New Roman" panose="02020603050405020304" pitchFamily="18" charset="0"/>
                <a:cs typeface="Times New Roman" panose="02020603050405020304" pitchFamily="18" charset="0"/>
              </a:rPr>
              <a:t>Metālapstrāde ir nevis viendabīga, bet gan ļoti daudzveidīga nozare, kas aptver ļoti daudzas </a:t>
            </a:r>
            <a:r>
              <a:rPr lang="lv-LV" sz="2800" dirty="0" err="1">
                <a:latin typeface="Times New Roman" panose="02020603050405020304" pitchFamily="18" charset="0"/>
                <a:cs typeface="Times New Roman" panose="02020603050405020304" pitchFamily="18" charset="0"/>
              </a:rPr>
              <a:t>apakšnozares</a:t>
            </a:r>
            <a:r>
              <a:rPr lang="lv-LV" sz="2800" dirty="0">
                <a:latin typeface="Times New Roman" panose="02020603050405020304" pitchFamily="18" charset="0"/>
                <a:cs typeface="Times New Roman" panose="02020603050405020304" pitchFamily="18" charset="0"/>
              </a:rPr>
              <a:t>, viena no tām ir metināšana</a:t>
            </a:r>
            <a:r>
              <a:rPr lang="lv-LV" sz="2800" dirty="0" smtClean="0">
                <a:latin typeface="Times New Roman" panose="02020603050405020304" pitchFamily="18" charset="0"/>
                <a:cs typeface="Times New Roman" panose="02020603050405020304" pitchFamily="18" charset="0"/>
              </a:rPr>
              <a:t>.</a:t>
            </a:r>
          </a:p>
          <a:p>
            <a:endParaRPr lang="lv-LV" sz="2800" dirty="0">
              <a:latin typeface="Times New Roman" panose="02020603050405020304" pitchFamily="18" charset="0"/>
              <a:cs typeface="Times New Roman" panose="02020603050405020304" pitchFamily="18" charset="0"/>
            </a:endParaRPr>
          </a:p>
          <a:p>
            <a:r>
              <a:rPr lang="lv-LV" sz="2800" dirty="0">
                <a:latin typeface="Times New Roman" panose="02020603050405020304" pitchFamily="18" charset="0"/>
                <a:cs typeface="Times New Roman" panose="02020603050405020304" pitchFamily="18" charset="0"/>
              </a:rPr>
              <a:t>Metināšana – viengabala detaļu izveidošana, savienojot tās termiskās apstrādes laikā.</a:t>
            </a:r>
          </a:p>
          <a:p>
            <a:endParaRPr lang="lv-LV" sz="2800" dirty="0">
              <a:latin typeface="Times New Roman" panose="02020603050405020304" pitchFamily="18" charset="0"/>
              <a:cs typeface="Times New Roman" panose="02020603050405020304" pitchFamily="18" charset="0"/>
            </a:endParaRPr>
          </a:p>
          <a:p>
            <a:r>
              <a:rPr lang="lv-LV" sz="2800" b="1" dirty="0" smtClean="0">
                <a:solidFill>
                  <a:srgbClr val="FF0000"/>
                </a:solidFill>
                <a:latin typeface="Times New Roman" panose="02020603050405020304" pitchFamily="18" charset="0"/>
                <a:cs typeface="Times New Roman" panose="02020603050405020304" pitchFamily="18" charset="0"/>
              </a:rPr>
              <a:t>?</a:t>
            </a:r>
            <a:r>
              <a:rPr lang="lv-LV" sz="2800" dirty="0" smtClean="0">
                <a:latin typeface="Times New Roman" panose="02020603050405020304" pitchFamily="18" charset="0"/>
                <a:cs typeface="Times New Roman" panose="02020603050405020304" pitchFamily="18" charset="0"/>
              </a:rPr>
              <a:t>Vai var metināt gan metālus</a:t>
            </a:r>
            <a:r>
              <a:rPr lang="lv-LV" sz="2800" dirty="0">
                <a:latin typeface="Times New Roman" panose="02020603050405020304" pitchFamily="18" charset="0"/>
                <a:cs typeface="Times New Roman" panose="02020603050405020304" pitchFamily="18" charset="0"/>
              </a:rPr>
              <a:t>, gan arī </a:t>
            </a:r>
            <a:r>
              <a:rPr lang="lv-LV" sz="2800" dirty="0" smtClean="0">
                <a:latin typeface="Times New Roman" panose="02020603050405020304" pitchFamily="18" charset="0"/>
                <a:cs typeface="Times New Roman" panose="02020603050405020304" pitchFamily="18" charset="0"/>
              </a:rPr>
              <a:t>nemetālus?</a:t>
            </a:r>
            <a:endParaRPr lang="lv-LV" sz="1600" dirty="0">
              <a:latin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11</a:t>
            </a:fld>
            <a:endParaRPr lang="lv-LV"/>
          </a:p>
        </p:txBody>
      </p:sp>
      <p:sp>
        <p:nvSpPr>
          <p:cNvPr id="6" name="Rectangle 5"/>
          <p:cNvSpPr/>
          <p:nvPr/>
        </p:nvSpPr>
        <p:spPr>
          <a:xfrm>
            <a:off x="1159048" y="188640"/>
            <a:ext cx="7654660" cy="707886"/>
          </a:xfrm>
          <a:prstGeom prst="rect">
            <a:avLst/>
          </a:prstGeom>
        </p:spPr>
        <p:txBody>
          <a:bodyPr wrap="none">
            <a:spAutoFit/>
          </a:bodyPr>
          <a:lstStyle/>
          <a:p>
            <a:r>
              <a:rPr lang="lv-LV" sz="4000" dirty="0" smtClean="0">
                <a:latin typeface="Times New Roman" panose="02020603050405020304" pitchFamily="18" charset="0"/>
                <a:cs typeface="Times New Roman" panose="02020603050405020304" pitchFamily="18" charset="0"/>
              </a:rPr>
              <a:t>Metināšana metālapstrādes procesos</a:t>
            </a:r>
            <a:endParaRPr lang="lv-LV"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17431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7624" y="927051"/>
            <a:ext cx="7746064" cy="5616624"/>
          </a:xfrm>
        </p:spPr>
        <p:txBody>
          <a:bodyPr>
            <a:noAutofit/>
          </a:bodyPr>
          <a:lstStyle/>
          <a:p>
            <a:r>
              <a:rPr lang="lv-LV" sz="2800" dirty="0">
                <a:latin typeface="Times New Roman" panose="02020603050405020304" pitchFamily="18" charset="0"/>
                <a:cs typeface="Times New Roman" panose="02020603050405020304" pitchFamily="18" charset="0"/>
              </a:rPr>
              <a:t>Kopš gadsimta sākuma metināšanas procesi ļoti strauji attīstījušies. </a:t>
            </a:r>
            <a:endParaRPr lang="lv-LV" sz="2800" dirty="0" smtClean="0">
              <a:latin typeface="Times New Roman" panose="02020603050405020304" pitchFamily="18" charset="0"/>
              <a:cs typeface="Times New Roman" panose="02020603050405020304" pitchFamily="18" charset="0"/>
            </a:endParaRPr>
          </a:p>
          <a:p>
            <a:endParaRPr lang="lv-LV" sz="2800" dirty="0" smtClean="0">
              <a:latin typeface="Times New Roman" panose="02020603050405020304" pitchFamily="18" charset="0"/>
              <a:cs typeface="Times New Roman" panose="02020603050405020304" pitchFamily="18" charset="0"/>
            </a:endParaRPr>
          </a:p>
          <a:p>
            <a:endParaRPr lang="lv-LV" sz="2800" dirty="0" smtClean="0">
              <a:latin typeface="Times New Roman" panose="02020603050405020304" pitchFamily="18" charset="0"/>
              <a:cs typeface="Times New Roman" panose="02020603050405020304" pitchFamily="18" charset="0"/>
            </a:endParaRPr>
          </a:p>
          <a:p>
            <a:r>
              <a:rPr lang="lv-LV" sz="2800" dirty="0" err="1" smtClean="0">
                <a:latin typeface="Times New Roman" panose="02020603050405020304" pitchFamily="18" charset="0"/>
                <a:cs typeface="Times New Roman" panose="02020603050405020304" pitchFamily="18" charset="0"/>
              </a:rPr>
              <a:t>Termoplastmasa</a:t>
            </a:r>
            <a:r>
              <a:rPr lang="lv-LV" sz="2800" dirty="0" smtClean="0">
                <a:latin typeface="Times New Roman" panose="02020603050405020304" pitchFamily="18" charset="0"/>
                <a:cs typeface="Times New Roman" panose="02020603050405020304" pitchFamily="18" charset="0"/>
              </a:rPr>
              <a:t> </a:t>
            </a:r>
            <a:r>
              <a:rPr lang="lv-LV" sz="2800" dirty="0">
                <a:latin typeface="Times New Roman" panose="02020603050405020304" pitchFamily="18" charset="0"/>
                <a:cs typeface="Times New Roman" panose="02020603050405020304" pitchFamily="18" charset="0"/>
              </a:rPr>
              <a:t>un metāli, sakausējumi uz vara, niķeļa, titāna bāzes ir labi metināmi. </a:t>
            </a:r>
            <a:r>
              <a:rPr lang="lv-LV" sz="1600" dirty="0" smtClean="0">
                <a:latin typeface="Times New Roman" panose="02020603050405020304" pitchFamily="18" charset="0"/>
                <a:cs typeface="Times New Roman" panose="02020603050405020304" pitchFamily="18" charset="0"/>
              </a:rPr>
              <a:t>[1.2.1]</a:t>
            </a:r>
          </a:p>
          <a:p>
            <a:endParaRPr lang="lv-LV" sz="2800" dirty="0" smtClean="0">
              <a:latin typeface="Times New Roman" panose="02020603050405020304" pitchFamily="18" charset="0"/>
              <a:cs typeface="Times New Roman" panose="02020603050405020304" pitchFamily="18" charset="0"/>
            </a:endParaRPr>
          </a:p>
          <a:p>
            <a:endParaRPr lang="lv-LV" sz="2800" dirty="0" smtClean="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12</a:t>
            </a:fld>
            <a:endParaRPr lang="lv-LV"/>
          </a:p>
        </p:txBody>
      </p:sp>
    </p:spTree>
    <p:extLst>
      <p:ext uri="{BB962C8B-B14F-4D97-AF65-F5344CB8AC3E}">
        <p14:creationId xmlns:p14="http://schemas.microsoft.com/office/powerpoint/2010/main" val="20716306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874" y="692696"/>
            <a:ext cx="8190688" cy="4800600"/>
          </a:xfrm>
        </p:spPr>
        <p:txBody>
          <a:bodyPr>
            <a:normAutofit lnSpcReduction="10000"/>
          </a:bodyPr>
          <a:lstStyle/>
          <a:p>
            <a:endParaRPr lang="lv-LV" sz="2800" dirty="0" smtClean="0">
              <a:latin typeface="Times New Roman" panose="02020603050405020304" pitchFamily="18" charset="0"/>
              <a:cs typeface="Times New Roman" panose="02020603050405020304" pitchFamily="18" charset="0"/>
            </a:endParaRPr>
          </a:p>
          <a:p>
            <a:r>
              <a:rPr lang="lv-LV" sz="2800" dirty="0">
                <a:latin typeface="Times New Roman" panose="02020603050405020304" pitchFamily="18" charset="0"/>
                <a:cs typeface="Times New Roman" panose="02020603050405020304" pitchFamily="18" charset="0"/>
              </a:rPr>
              <a:t>Turklāt metināšanas darbus veic arī ar dažādām metodēm: elektrisko loku , elektrisko gāzi , plazmu un citiem metināšanas veidiem. </a:t>
            </a:r>
            <a:endParaRPr lang="lv-LV" sz="2800" dirty="0" smtClean="0">
              <a:latin typeface="Times New Roman" panose="02020603050405020304" pitchFamily="18" charset="0"/>
              <a:cs typeface="Times New Roman" panose="02020603050405020304" pitchFamily="18" charset="0"/>
            </a:endParaRPr>
          </a:p>
          <a:p>
            <a:endParaRPr lang="lv-LV" sz="2800" dirty="0">
              <a:latin typeface="Times New Roman" panose="02020603050405020304" pitchFamily="18" charset="0"/>
              <a:cs typeface="Times New Roman" panose="02020603050405020304" pitchFamily="18" charset="0"/>
            </a:endParaRPr>
          </a:p>
          <a:p>
            <a:r>
              <a:rPr lang="lv-LV" sz="2800" dirty="0" smtClean="0">
                <a:latin typeface="Times New Roman" panose="02020603050405020304" pitchFamily="18" charset="0"/>
                <a:cs typeface="Times New Roman" panose="02020603050405020304" pitchFamily="18" charset="0"/>
              </a:rPr>
              <a:t>Pirmās </a:t>
            </a:r>
            <a:r>
              <a:rPr lang="lv-LV" sz="2800" dirty="0" err="1">
                <a:latin typeface="Times New Roman" panose="02020603050405020304" pitchFamily="18" charset="0"/>
                <a:cs typeface="Times New Roman" panose="02020603050405020304" pitchFamily="18" charset="0"/>
              </a:rPr>
              <a:t>elektrolokmetināšanas</a:t>
            </a:r>
            <a:r>
              <a:rPr lang="lv-LV" sz="2800" dirty="0">
                <a:latin typeface="Times New Roman" panose="02020603050405020304" pitchFamily="18" charset="0"/>
                <a:cs typeface="Times New Roman" panose="02020603050405020304" pitchFamily="18" charset="0"/>
              </a:rPr>
              <a:t> iekārtas bija paredzētas metināšanai ar pārklātiem elektrodiem </a:t>
            </a:r>
            <a:r>
              <a:rPr lang="lv-LV" sz="2800" dirty="0" smtClean="0">
                <a:latin typeface="Times New Roman" panose="02020603050405020304" pitchFamily="18" charset="0"/>
                <a:cs typeface="Times New Roman" panose="02020603050405020304" pitchFamily="18" charset="0"/>
              </a:rPr>
              <a:t>(</a:t>
            </a:r>
            <a:r>
              <a:rPr lang="lv-LV" sz="2800" dirty="0">
                <a:latin typeface="Times New Roman" panose="02020603050405020304" pitchFamily="18" charset="0"/>
                <a:cs typeface="Times New Roman" panose="02020603050405020304" pitchFamily="18" charset="0"/>
              </a:rPr>
              <a:t>mūsdienu MMA metināšana). </a:t>
            </a:r>
            <a:endParaRPr lang="lv-LV" sz="2800" dirty="0" smtClean="0">
              <a:latin typeface="Times New Roman" panose="02020603050405020304" pitchFamily="18" charset="0"/>
              <a:cs typeface="Times New Roman" panose="02020603050405020304" pitchFamily="18" charset="0"/>
            </a:endParaRPr>
          </a:p>
          <a:p>
            <a:endParaRPr lang="lv-LV" sz="2800" dirty="0" smtClean="0">
              <a:latin typeface="Times New Roman" panose="02020603050405020304" pitchFamily="18" charset="0"/>
              <a:cs typeface="Times New Roman" panose="02020603050405020304" pitchFamily="18" charset="0"/>
            </a:endParaRPr>
          </a:p>
          <a:p>
            <a:r>
              <a:rPr lang="lv-LV" sz="2800" dirty="0" smtClean="0">
                <a:latin typeface="Times New Roman" panose="02020603050405020304" pitchFamily="18" charset="0"/>
                <a:cs typeface="Times New Roman" panose="02020603050405020304" pitchFamily="18" charset="0"/>
              </a:rPr>
              <a:t>Kā </a:t>
            </a:r>
            <a:r>
              <a:rPr lang="lv-LV" sz="2800" dirty="0">
                <a:latin typeface="Times New Roman" panose="02020603050405020304" pitchFamily="18" charset="0"/>
                <a:cs typeface="Times New Roman" panose="02020603050405020304" pitchFamily="18" charset="0"/>
              </a:rPr>
              <a:t>pirmais pārklātais elektrods tika izmantots tērauda stienis ar plānu māla kārtas pārklājumu. </a:t>
            </a:r>
            <a:r>
              <a:rPr lang="lv-LV" sz="1600" dirty="0" smtClean="0">
                <a:latin typeface="Times New Roman" panose="02020603050405020304" pitchFamily="18" charset="0"/>
                <a:cs typeface="Times New Roman" panose="02020603050405020304" pitchFamily="18" charset="0"/>
              </a:rPr>
              <a:t>[1.2.1]</a:t>
            </a:r>
          </a:p>
        </p:txBody>
      </p:sp>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13</a:t>
            </a:fld>
            <a:endParaRPr lang="lv-LV"/>
          </a:p>
        </p:txBody>
      </p:sp>
    </p:spTree>
    <p:extLst>
      <p:ext uri="{BB962C8B-B14F-4D97-AF65-F5344CB8AC3E}">
        <p14:creationId xmlns:p14="http://schemas.microsoft.com/office/powerpoint/2010/main" val="8636800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4774" y="332655"/>
            <a:ext cx="7498080" cy="780043"/>
          </a:xfrm>
        </p:spPr>
        <p:txBody>
          <a:bodyPr>
            <a:normAutofit/>
          </a:bodyPr>
          <a:lstStyle/>
          <a:p>
            <a:pPr algn="ctr"/>
            <a:r>
              <a:rPr lang="en-GB" sz="4000" dirty="0">
                <a:solidFill>
                  <a:schemeClr val="tx1"/>
                </a:solidFill>
                <a:effectLst/>
                <a:latin typeface="Times New Roman" panose="02020603050405020304" pitchFamily="18" charset="0"/>
                <a:cs typeface="Times New Roman" panose="02020603050405020304" pitchFamily="18" charset="0"/>
              </a:rPr>
              <a:t>MMA </a:t>
            </a:r>
            <a:r>
              <a:rPr lang="en-GB" sz="4000" dirty="0" err="1">
                <a:solidFill>
                  <a:schemeClr val="tx1"/>
                </a:solidFill>
                <a:effectLst/>
                <a:latin typeface="Times New Roman" panose="02020603050405020304" pitchFamily="18" charset="0"/>
                <a:cs typeface="Times New Roman" panose="02020603050405020304" pitchFamily="18" charset="0"/>
              </a:rPr>
              <a:t>metināšana</a:t>
            </a:r>
            <a:endParaRPr lang="en-GB" sz="4000" dirty="0">
              <a:solidFill>
                <a:schemeClr val="tx1"/>
              </a:solidFill>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99592" y="1335360"/>
            <a:ext cx="8034096" cy="5446440"/>
          </a:xfrm>
        </p:spPr>
        <p:txBody>
          <a:bodyPr>
            <a:normAutofit fontScale="92500"/>
          </a:bodyPr>
          <a:lstStyle/>
          <a:p>
            <a:r>
              <a:rPr lang="lv-LV" sz="3000" dirty="0">
                <a:latin typeface="Times New Roman" panose="02020603050405020304" pitchFamily="18" charset="0"/>
                <a:cs typeface="Times New Roman" panose="02020603050405020304" pitchFamily="18" charset="0"/>
              </a:rPr>
              <a:t>Elektriskajam lokam degot un tērauda stienim kūstot, izkusa arī plānā māla kārtiņa, kura reizē piedalījās kā </a:t>
            </a:r>
            <a:r>
              <a:rPr lang="lv-LV" sz="3000" dirty="0" smtClean="0">
                <a:latin typeface="Times New Roman" panose="02020603050405020304" pitchFamily="18" charset="0"/>
                <a:cs typeface="Times New Roman" panose="02020603050405020304" pitchFamily="18" charset="0"/>
              </a:rPr>
              <a:t>ķīmiski metalurģiskajos </a:t>
            </a:r>
            <a:r>
              <a:rPr lang="lv-LV" sz="3000" dirty="0">
                <a:latin typeface="Times New Roman" panose="02020603050405020304" pitchFamily="18" charset="0"/>
                <a:cs typeface="Times New Roman" panose="02020603050405020304" pitchFamily="18" charset="0"/>
              </a:rPr>
              <a:t>procesos, tā šķidrā metāla aizsardzībā no apkārtējās vides iedarbības. </a:t>
            </a:r>
            <a:endParaRPr lang="lv-LV" sz="3000" dirty="0" smtClean="0">
              <a:latin typeface="Times New Roman" panose="02020603050405020304" pitchFamily="18" charset="0"/>
              <a:cs typeface="Times New Roman" panose="02020603050405020304" pitchFamily="18" charset="0"/>
            </a:endParaRPr>
          </a:p>
          <a:p>
            <a:endParaRPr lang="lv-LV" sz="3000" dirty="0" smtClean="0">
              <a:latin typeface="Times New Roman" panose="02020603050405020304" pitchFamily="18" charset="0"/>
              <a:cs typeface="Times New Roman" panose="02020603050405020304" pitchFamily="18" charset="0"/>
            </a:endParaRPr>
          </a:p>
          <a:p>
            <a:r>
              <a:rPr lang="lv-LV" sz="3000" dirty="0" smtClean="0">
                <a:latin typeface="Times New Roman" panose="02020603050405020304" pitchFamily="18" charset="0"/>
                <a:cs typeface="Times New Roman" panose="02020603050405020304" pitchFamily="18" charset="0"/>
              </a:rPr>
              <a:t>Gadu </a:t>
            </a:r>
            <a:r>
              <a:rPr lang="lv-LV" sz="3000" dirty="0">
                <a:latin typeface="Times New Roman" panose="02020603050405020304" pitchFamily="18" charset="0"/>
                <a:cs typeface="Times New Roman" panose="02020603050405020304" pitchFamily="18" charset="0"/>
              </a:rPr>
              <a:t>gaitā tika attīstītas, uzlabotas un modernizētas metināšanas iekārtas un izstrādāti daudziem dažādiem metāliem paredzēti pārklātie elektrodi un pārklājumu veidi, kuru efektivitāte kvalitātes sasniegšanai ir panākta zinātniski pētnieciskā darbā un eksperimentāli pierādīta laboratorijās</a:t>
            </a:r>
            <a:r>
              <a:rPr lang="lv-LV" sz="3000" dirty="0" smtClean="0">
                <a:latin typeface="Times New Roman" panose="02020603050405020304" pitchFamily="18" charset="0"/>
                <a:cs typeface="Times New Roman" panose="02020603050405020304" pitchFamily="18" charset="0"/>
              </a:rPr>
              <a:t>.</a:t>
            </a:r>
            <a:r>
              <a:rPr lang="lv-LV" sz="1700" dirty="0" smtClean="0">
                <a:latin typeface="Times New Roman" panose="02020603050405020304" pitchFamily="18" charset="0"/>
                <a:cs typeface="Times New Roman" panose="02020603050405020304" pitchFamily="18" charset="0"/>
              </a:rPr>
              <a:t>[1.2.1]</a:t>
            </a:r>
            <a:endParaRPr lang="lv-LV" sz="1700" dirty="0">
              <a:latin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14</a:t>
            </a:fld>
            <a:endParaRPr lang="lv-LV"/>
          </a:p>
        </p:txBody>
      </p:sp>
    </p:spTree>
    <p:extLst>
      <p:ext uri="{BB962C8B-B14F-4D97-AF65-F5344CB8AC3E}">
        <p14:creationId xmlns:p14="http://schemas.microsoft.com/office/powerpoint/2010/main" val="38972693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v-LV" sz="4000" dirty="0" smtClean="0">
                <a:solidFill>
                  <a:schemeClr val="tx1"/>
                </a:solidFill>
                <a:effectLst/>
                <a:latin typeface="Times New Roman" panose="02020603050405020304" pitchFamily="18" charset="0"/>
                <a:cs typeface="Times New Roman" panose="02020603050405020304" pitchFamily="18" charset="0"/>
              </a:rPr>
              <a:t>Metināšanas procesu pirmsākumi</a:t>
            </a:r>
            <a:endParaRPr lang="lv-LV" sz="4000" dirty="0">
              <a:solidFill>
                <a:schemeClr val="tx1"/>
              </a:solidFill>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431781" y="1940741"/>
            <a:ext cx="7498080" cy="4800600"/>
          </a:xfrm>
        </p:spPr>
        <p:txBody>
          <a:bodyPr>
            <a:noAutofit/>
          </a:bodyPr>
          <a:lstStyle/>
          <a:p>
            <a:r>
              <a:rPr lang="lv-LV" sz="2800" dirty="0">
                <a:latin typeface="Times New Roman" panose="02020603050405020304" pitchFamily="18" charset="0"/>
                <a:cs typeface="Times New Roman" panose="02020603050405020304" pitchFamily="18" charset="0"/>
              </a:rPr>
              <a:t>Pirmais patents metināšanā tika izdots 1885. gadā Lielbritānijā (N. </a:t>
            </a:r>
            <a:r>
              <a:rPr lang="lv-LV" sz="2800" dirty="0" err="1">
                <a:latin typeface="Times New Roman" panose="02020603050405020304" pitchFamily="18" charset="0"/>
                <a:cs typeface="Times New Roman" panose="02020603050405020304" pitchFamily="18" charset="0"/>
              </a:rPr>
              <a:t>Benardos</a:t>
            </a:r>
            <a:r>
              <a:rPr lang="lv-LV" sz="2800" dirty="0">
                <a:latin typeface="Times New Roman" panose="02020603050405020304" pitchFamily="18" charset="0"/>
                <a:cs typeface="Times New Roman" panose="02020603050405020304" pitchFamily="18" charset="0"/>
              </a:rPr>
              <a:t> un S. </a:t>
            </a:r>
            <a:r>
              <a:rPr lang="lv-LV" sz="2800" dirty="0" err="1">
                <a:latin typeface="Times New Roman" panose="02020603050405020304" pitchFamily="18" charset="0"/>
                <a:cs typeface="Times New Roman" panose="02020603050405020304" pitchFamily="18" charset="0"/>
              </a:rPr>
              <a:t>Olševskis</a:t>
            </a:r>
            <a:r>
              <a:rPr lang="lv-LV" sz="2800" dirty="0">
                <a:latin typeface="Times New Roman" panose="02020603050405020304" pitchFamily="18" charset="0"/>
                <a:cs typeface="Times New Roman" panose="02020603050405020304" pitchFamily="18" charset="0"/>
              </a:rPr>
              <a:t>), kaut arī metināšanas pirmsākumi meklējami daudz agrāk</a:t>
            </a:r>
            <a:r>
              <a:rPr lang="lv-LV" sz="2800" dirty="0" smtClean="0">
                <a:latin typeface="Times New Roman" panose="02020603050405020304" pitchFamily="18" charset="0"/>
                <a:cs typeface="Times New Roman" panose="02020603050405020304" pitchFamily="18" charset="0"/>
              </a:rPr>
              <a:t>.</a:t>
            </a:r>
          </a:p>
          <a:p>
            <a:endParaRPr lang="lv-LV" sz="2800" dirty="0" smtClean="0">
              <a:latin typeface="Times New Roman" panose="02020603050405020304" pitchFamily="18" charset="0"/>
              <a:cs typeface="Times New Roman" panose="02020603050405020304" pitchFamily="18" charset="0"/>
            </a:endParaRPr>
          </a:p>
          <a:p>
            <a:r>
              <a:rPr lang="lv-LV" sz="2800" dirty="0" smtClean="0">
                <a:latin typeface="Times New Roman" panose="02020603050405020304" pitchFamily="18" charset="0"/>
                <a:cs typeface="Times New Roman" panose="02020603050405020304" pitchFamily="18" charset="0"/>
              </a:rPr>
              <a:t> </a:t>
            </a:r>
            <a:r>
              <a:rPr lang="lv-LV" sz="2800" dirty="0">
                <a:latin typeface="Times New Roman" panose="02020603050405020304" pitchFamily="18" charset="0"/>
                <a:cs typeface="Times New Roman" panose="02020603050405020304" pitchFamily="18" charset="0"/>
              </a:rPr>
              <a:t>Iekārtu un tehnoloģiju izstrādāja (tērauda metināšanai ar kustošu elektrodu) N. </a:t>
            </a:r>
            <a:r>
              <a:rPr lang="lv-LV" sz="2800" dirty="0" err="1">
                <a:latin typeface="Times New Roman" panose="02020603050405020304" pitchFamily="18" charset="0"/>
                <a:cs typeface="Times New Roman" panose="02020603050405020304" pitchFamily="18" charset="0"/>
              </a:rPr>
              <a:t>Slavjanovs</a:t>
            </a:r>
            <a:r>
              <a:rPr lang="lv-LV" sz="2800" dirty="0">
                <a:latin typeface="Times New Roman" panose="02020603050405020304" pitchFamily="18" charset="0"/>
                <a:cs typeface="Times New Roman" panose="02020603050405020304" pitchFamily="18" charset="0"/>
              </a:rPr>
              <a:t>, viņa metodes izmantojam arī šodien</a:t>
            </a:r>
            <a:r>
              <a:rPr lang="lv-LV" sz="2800" dirty="0" smtClean="0">
                <a:latin typeface="Times New Roman" panose="02020603050405020304" pitchFamily="18" charset="0"/>
                <a:cs typeface="Times New Roman" panose="02020603050405020304" pitchFamily="18" charset="0"/>
              </a:rPr>
              <a:t>.</a:t>
            </a:r>
            <a:r>
              <a:rPr lang="lv-LV" sz="1600" dirty="0" smtClean="0">
                <a:latin typeface="Times New Roman" panose="02020603050405020304" pitchFamily="18" charset="0"/>
                <a:cs typeface="Times New Roman" panose="02020603050405020304" pitchFamily="18" charset="0"/>
              </a:rPr>
              <a:t>[1.2.1]</a:t>
            </a:r>
            <a:endParaRPr lang="lv-LV" sz="1600" dirty="0">
              <a:latin typeface="Times New Roman" panose="02020603050405020304" pitchFamily="18" charset="0"/>
              <a:cs typeface="Times New Roman" panose="02020603050405020304" pitchFamily="18" charset="0"/>
            </a:endParaRPr>
          </a:p>
          <a:p>
            <a:endParaRPr lang="lv-LV" sz="2800" dirty="0" smtClean="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15</a:t>
            </a:fld>
            <a:endParaRPr lang="lv-LV"/>
          </a:p>
        </p:txBody>
      </p:sp>
    </p:spTree>
    <p:extLst>
      <p:ext uri="{BB962C8B-B14F-4D97-AF65-F5344CB8AC3E}">
        <p14:creationId xmlns:p14="http://schemas.microsoft.com/office/powerpoint/2010/main" val="35819240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6780" y="1052736"/>
            <a:ext cx="7723691" cy="4800600"/>
          </a:xfrm>
        </p:spPr>
        <p:txBody>
          <a:bodyPr>
            <a:normAutofit lnSpcReduction="10000"/>
          </a:bodyPr>
          <a:lstStyle/>
          <a:p>
            <a:r>
              <a:rPr lang="lv-LV" sz="2800" dirty="0">
                <a:latin typeface="Times New Roman" panose="02020603050405020304" pitchFamily="18" charset="0"/>
                <a:cs typeface="Times New Roman" panose="02020603050405020304" pitchFamily="18" charset="0"/>
              </a:rPr>
              <a:t>1904.gadā saka lietot elektrodus ar pārklāju, ko atklāja O. </a:t>
            </a:r>
            <a:r>
              <a:rPr lang="lv-LV" sz="2800" dirty="0" err="1">
                <a:latin typeface="Times New Roman" panose="02020603050405020304" pitchFamily="18" charset="0"/>
                <a:cs typeface="Times New Roman" panose="02020603050405020304" pitchFamily="18" charset="0"/>
              </a:rPr>
              <a:t>Kjelbergs</a:t>
            </a:r>
            <a:r>
              <a:rPr lang="lv-LV" sz="2800" dirty="0">
                <a:latin typeface="Times New Roman" panose="02020603050405020304" pitchFamily="18" charset="0"/>
                <a:cs typeface="Times New Roman" panose="02020603050405020304" pitchFamily="18" charset="0"/>
              </a:rPr>
              <a:t>. 1906. gadā </a:t>
            </a:r>
            <a:r>
              <a:rPr lang="lv-LV" sz="2800" dirty="0" err="1">
                <a:latin typeface="Times New Roman" panose="02020603050405020304" pitchFamily="18" charset="0"/>
                <a:cs typeface="Times New Roman" panose="02020603050405020304" pitchFamily="18" charset="0"/>
              </a:rPr>
              <a:t>Kjelbergam</a:t>
            </a:r>
            <a:r>
              <a:rPr lang="lv-LV" sz="2800" dirty="0">
                <a:latin typeface="Times New Roman" panose="02020603050405020304" pitchFamily="18" charset="0"/>
                <a:cs typeface="Times New Roman" panose="02020603050405020304" pitchFamily="18" charset="0"/>
              </a:rPr>
              <a:t> tiek piešķirts patents, kā unikālam izgudrojumam – pārklātie elektrodi, kurus, lietojam arī šodien (OK</a:t>
            </a:r>
            <a:r>
              <a:rPr lang="lv-LV" sz="2800" dirty="0" smtClean="0">
                <a:latin typeface="Times New Roman" panose="02020603050405020304" pitchFamily="18" charset="0"/>
                <a:cs typeface="Times New Roman" panose="02020603050405020304" pitchFamily="18" charset="0"/>
              </a:rPr>
              <a:t>)</a:t>
            </a:r>
          </a:p>
          <a:p>
            <a:endParaRPr lang="lv-LV" sz="2800" dirty="0">
              <a:latin typeface="Times New Roman" panose="02020603050405020304" pitchFamily="18" charset="0"/>
              <a:cs typeface="Times New Roman" panose="02020603050405020304" pitchFamily="18" charset="0"/>
            </a:endParaRPr>
          </a:p>
          <a:p>
            <a:r>
              <a:rPr lang="lv-LV" sz="2800" dirty="0" err="1">
                <a:latin typeface="Times New Roman" panose="02020603050405020304" pitchFamily="18" charset="0"/>
                <a:cs typeface="Times New Roman" panose="02020603050405020304" pitchFamily="18" charset="0"/>
              </a:rPr>
              <a:t>Elektrolokmetināšanas</a:t>
            </a:r>
            <a:r>
              <a:rPr lang="lv-LV" sz="2800" dirty="0">
                <a:latin typeface="Times New Roman" panose="02020603050405020304" pitchFamily="18" charset="0"/>
                <a:cs typeface="Times New Roman" panose="02020603050405020304" pitchFamily="18" charset="0"/>
              </a:rPr>
              <a:t> pirmsākumi meklējami 19.  gadsimta beigās un 20.  gadsimta sākumā, kad sāka parādīties pirmās metināšanas iekārtas, kuras bija ārkārtīgi vienkāršas gan uzbūves, gan lietošanas ziņā. </a:t>
            </a:r>
            <a:r>
              <a:rPr lang="lv-LV" sz="1600" dirty="0" smtClean="0">
                <a:latin typeface="Times New Roman" panose="02020603050405020304" pitchFamily="18" charset="0"/>
                <a:cs typeface="Times New Roman" panose="02020603050405020304" pitchFamily="18" charset="0"/>
              </a:rPr>
              <a:t>[1.2.1]</a:t>
            </a:r>
            <a:endParaRPr lang="en-GB" sz="16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16</a:t>
            </a:fld>
            <a:endParaRPr lang="lv-LV"/>
          </a:p>
        </p:txBody>
      </p:sp>
    </p:spTree>
    <p:extLst>
      <p:ext uri="{BB962C8B-B14F-4D97-AF65-F5344CB8AC3E}">
        <p14:creationId xmlns:p14="http://schemas.microsoft.com/office/powerpoint/2010/main" val="41096927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5568" y="980728"/>
            <a:ext cx="7776912" cy="5184576"/>
          </a:xfrm>
        </p:spPr>
        <p:txBody>
          <a:bodyPr>
            <a:normAutofit/>
          </a:bodyPr>
          <a:lstStyle/>
          <a:p>
            <a:r>
              <a:rPr lang="lv-LV" sz="2800" dirty="0">
                <a:latin typeface="Times New Roman" panose="02020603050405020304" pitchFamily="18" charset="0"/>
                <a:cs typeface="Times New Roman" panose="02020603050405020304" pitchFamily="18" charset="0"/>
              </a:rPr>
              <a:t>Jāņem vērā, ka tieši tā laika metināšanas iekārtu ražotāji pamatlicēji arī mūsdienās turpina piedāvāt savu produkciju, par pamatu ņemot vairāk nekā 110 gadu ilgo pieredzi, kas nodota no paaudzes paaudzē. </a:t>
            </a:r>
            <a:endParaRPr lang="lv-LV" sz="2800" dirty="0" smtClean="0">
              <a:latin typeface="Times New Roman" panose="02020603050405020304" pitchFamily="18" charset="0"/>
              <a:cs typeface="Times New Roman" panose="02020603050405020304" pitchFamily="18" charset="0"/>
            </a:endParaRPr>
          </a:p>
          <a:p>
            <a:endParaRPr lang="lv-LV" sz="2800" dirty="0">
              <a:latin typeface="Times New Roman" panose="02020603050405020304" pitchFamily="18" charset="0"/>
              <a:cs typeface="Times New Roman" panose="02020603050405020304" pitchFamily="18" charset="0"/>
            </a:endParaRPr>
          </a:p>
          <a:p>
            <a:r>
              <a:rPr lang="lv-LV" sz="2800" dirty="0">
                <a:latin typeface="Times New Roman" panose="02020603050405020304" pitchFamily="18" charset="0"/>
                <a:cs typeface="Times New Roman" panose="02020603050405020304" pitchFamily="18" charset="0"/>
              </a:rPr>
              <a:t>Pastāv arī vēlāk (20. gadsimta 50. gados) dibinātas kompānijas, kuras sākotnēji ražoja citu veidu produkciju, kas tieši nebija saistīta ar metināšanas iekārtām un to aprīkojumu, vai arī ražoja atsevišķas elektroierīču komponentes</a:t>
            </a:r>
            <a:r>
              <a:rPr lang="lv-LV" sz="2800" dirty="0" smtClean="0">
                <a:latin typeface="Times New Roman" panose="02020603050405020304" pitchFamily="18" charset="0"/>
                <a:cs typeface="Times New Roman" panose="02020603050405020304" pitchFamily="18" charset="0"/>
              </a:rPr>
              <a:t>.</a:t>
            </a:r>
            <a:r>
              <a:rPr lang="lv-LV" sz="1600" dirty="0" smtClean="0">
                <a:latin typeface="Times New Roman" panose="02020603050405020304" pitchFamily="18" charset="0"/>
                <a:cs typeface="Times New Roman" panose="02020603050405020304" pitchFamily="18" charset="0"/>
              </a:rPr>
              <a:t>[1.2.1]</a:t>
            </a:r>
            <a:endParaRPr lang="lv-LV" sz="16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17</a:t>
            </a:fld>
            <a:endParaRPr lang="lv-LV"/>
          </a:p>
        </p:txBody>
      </p:sp>
    </p:spTree>
    <p:extLst>
      <p:ext uri="{BB962C8B-B14F-4D97-AF65-F5344CB8AC3E}">
        <p14:creationId xmlns:p14="http://schemas.microsoft.com/office/powerpoint/2010/main" val="20587395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lv-LV" sz="4000" dirty="0">
                <a:solidFill>
                  <a:schemeClr val="tx1"/>
                </a:solidFill>
                <a:effectLst/>
                <a:latin typeface="Times New Roman" pitchFamily="18" charset="0"/>
                <a:cs typeface="Times New Roman" pitchFamily="18" charset="0"/>
              </a:rPr>
              <a:t>Mūsdienu metināšanas procesu veidi.</a:t>
            </a:r>
          </a:p>
        </p:txBody>
      </p:sp>
      <p:sp>
        <p:nvSpPr>
          <p:cNvPr id="3" name="Content Placeholder 2"/>
          <p:cNvSpPr>
            <a:spLocks noGrp="1"/>
          </p:cNvSpPr>
          <p:nvPr>
            <p:ph idx="1"/>
          </p:nvPr>
        </p:nvSpPr>
        <p:spPr>
          <a:xfrm>
            <a:off x="1435608" y="1447800"/>
            <a:ext cx="7498080" cy="5005536"/>
          </a:xfrm>
        </p:spPr>
        <p:txBody>
          <a:bodyPr>
            <a:normAutofit/>
          </a:bodyPr>
          <a:lstStyle/>
          <a:p>
            <a:r>
              <a:rPr lang="lv-LV" sz="2800" dirty="0" smtClean="0">
                <a:latin typeface="Times New Roman" pitchFamily="18" charset="0"/>
                <a:cs typeface="Times New Roman" pitchFamily="18" charset="0"/>
              </a:rPr>
              <a:t>Pašlaik rūpniecībā lieto vairāk nekā 20 dažādus metināšanas veidus:</a:t>
            </a:r>
          </a:p>
          <a:p>
            <a:pPr>
              <a:buNone/>
            </a:pPr>
            <a:endParaRPr lang="lv-LV" sz="2800" dirty="0" smtClean="0">
              <a:latin typeface="Times New Roman" pitchFamily="18" charset="0"/>
              <a:cs typeface="Times New Roman" pitchFamily="18" charset="0"/>
            </a:endParaRPr>
          </a:p>
          <a:p>
            <a:r>
              <a:rPr lang="lv-LV" sz="2800" dirty="0" smtClean="0">
                <a:latin typeface="Times New Roman" pitchFamily="18" charset="0"/>
                <a:cs typeface="Times New Roman" pitchFamily="18" charset="0"/>
              </a:rPr>
              <a:t>Gāzes metināšana;</a:t>
            </a:r>
          </a:p>
          <a:p>
            <a:r>
              <a:rPr lang="lv-LV" sz="2800" dirty="0" smtClean="0">
                <a:latin typeface="Times New Roman" pitchFamily="18" charset="0"/>
                <a:cs typeface="Times New Roman" pitchFamily="18" charset="0"/>
              </a:rPr>
              <a:t>Elektriskā loka metināšanas veidu grupa;</a:t>
            </a:r>
          </a:p>
          <a:p>
            <a:r>
              <a:rPr lang="lv-LV" sz="2800" dirty="0" smtClean="0">
                <a:latin typeface="Times New Roman" pitchFamily="18" charset="0"/>
                <a:cs typeface="Times New Roman" pitchFamily="18" charset="0"/>
              </a:rPr>
              <a:t>Elektriskā </a:t>
            </a:r>
            <a:r>
              <a:rPr lang="lv-LV" sz="2800" dirty="0" err="1" smtClean="0">
                <a:latin typeface="Times New Roman" pitchFamily="18" charset="0"/>
                <a:cs typeface="Times New Roman" pitchFamily="18" charset="0"/>
              </a:rPr>
              <a:t>kontaktmetināšanas</a:t>
            </a:r>
            <a:r>
              <a:rPr lang="lv-LV" sz="2800" dirty="0" smtClean="0">
                <a:latin typeface="Times New Roman" pitchFamily="18" charset="0"/>
                <a:cs typeface="Times New Roman" pitchFamily="18" charset="0"/>
              </a:rPr>
              <a:t> veidu grupa;</a:t>
            </a:r>
          </a:p>
          <a:p>
            <a:r>
              <a:rPr lang="lv-LV" sz="2800" dirty="0" smtClean="0">
                <a:latin typeface="Times New Roman" pitchFamily="18" charset="0"/>
                <a:cs typeface="Times New Roman" pitchFamily="18" charset="0"/>
              </a:rPr>
              <a:t>Metināšana zem kušņu kārtas;</a:t>
            </a:r>
          </a:p>
          <a:p>
            <a:r>
              <a:rPr lang="lv-LV" sz="2800" dirty="0" smtClean="0">
                <a:latin typeface="Times New Roman" pitchFamily="18" charset="0"/>
                <a:cs typeface="Times New Roman" pitchFamily="18" charset="0"/>
              </a:rPr>
              <a:t>Metināšana ar plazmu;</a:t>
            </a:r>
          </a:p>
          <a:p>
            <a:r>
              <a:rPr lang="lv-LV" sz="2800" dirty="0" err="1" smtClean="0">
                <a:latin typeface="Times New Roman" pitchFamily="18" charset="0"/>
                <a:cs typeface="Times New Roman" pitchFamily="18" charset="0"/>
              </a:rPr>
              <a:t>Lāzermetināšana</a:t>
            </a:r>
            <a:r>
              <a:rPr lang="lv-LV" sz="2800" dirty="0" smtClean="0">
                <a:latin typeface="Times New Roman" pitchFamily="18" charset="0"/>
                <a:cs typeface="Times New Roman" pitchFamily="18" charset="0"/>
              </a:rPr>
              <a:t>;</a:t>
            </a:r>
          </a:p>
          <a:p>
            <a:r>
              <a:rPr lang="lv-LV" sz="2800" dirty="0" smtClean="0">
                <a:latin typeface="Times New Roman" pitchFamily="18" charset="0"/>
                <a:cs typeface="Times New Roman" pitchFamily="18" charset="0"/>
              </a:rPr>
              <a:t>Berzes metināšana. </a:t>
            </a:r>
            <a:r>
              <a:rPr lang="lv-LV" sz="1600" dirty="0" smtClean="0">
                <a:latin typeface="Times New Roman" pitchFamily="18" charset="0"/>
                <a:cs typeface="Times New Roman" pitchFamily="18" charset="0"/>
              </a:rPr>
              <a:t>[1.2.2]</a:t>
            </a:r>
          </a:p>
          <a:p>
            <a:pPr>
              <a:buNone/>
            </a:pPr>
            <a:endParaRPr lang="lv-LV" dirty="0" smtClean="0">
              <a:latin typeface="Times New Roman" pitchFamily="18" charset="0"/>
              <a:cs typeface="Times New Roman" pitchFamily="18" charset="0"/>
            </a:endParaRPr>
          </a:p>
          <a:p>
            <a:endParaRPr lang="lv-LV"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18</a:t>
            </a:fld>
            <a:endParaRPr lang="lv-LV"/>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A7227C8-6F89-4077-A561-82E179A3BDF4}" type="slidenum">
              <a:rPr lang="lv-LV" smtClean="0"/>
              <a:pPr>
                <a:defRPr/>
              </a:pPr>
              <a:t>19</a:t>
            </a:fld>
            <a:endParaRPr lang="lv-LV"/>
          </a:p>
        </p:txBody>
      </p:sp>
      <p:pic>
        <p:nvPicPr>
          <p:cNvPr id="3" name="Picture 2"/>
          <p:cNvPicPr>
            <a:picLocks noChangeAspect="1"/>
          </p:cNvPicPr>
          <p:nvPr/>
        </p:nvPicPr>
        <p:blipFill>
          <a:blip r:embed="rId2"/>
          <a:stretch>
            <a:fillRect/>
          </a:stretch>
        </p:blipFill>
        <p:spPr>
          <a:xfrm>
            <a:off x="0" y="0"/>
            <a:ext cx="9070848" cy="6858000"/>
          </a:xfrm>
          <a:prstGeom prst="rect">
            <a:avLst/>
          </a:prstGeom>
        </p:spPr>
      </p:pic>
      <p:sp>
        <p:nvSpPr>
          <p:cNvPr id="4" name="TextBox 3"/>
          <p:cNvSpPr txBox="1"/>
          <p:nvPr/>
        </p:nvSpPr>
        <p:spPr>
          <a:xfrm>
            <a:off x="251520" y="6517473"/>
            <a:ext cx="936104" cy="338554"/>
          </a:xfrm>
          <a:prstGeom prst="rect">
            <a:avLst/>
          </a:prstGeom>
          <a:noFill/>
        </p:spPr>
        <p:txBody>
          <a:bodyPr wrap="square" rtlCol="0">
            <a:spAutoFit/>
          </a:bodyPr>
          <a:lstStyle/>
          <a:p>
            <a:r>
              <a:rPr lang="lv-LV" sz="1600" dirty="0" smtClean="0"/>
              <a:t>[2.1]</a:t>
            </a:r>
            <a:endParaRPr lang="en-GB" sz="1600" dirty="0"/>
          </a:p>
        </p:txBody>
      </p:sp>
    </p:spTree>
    <p:extLst>
      <p:ext uri="{BB962C8B-B14F-4D97-AF65-F5344CB8AC3E}">
        <p14:creationId xmlns:p14="http://schemas.microsoft.com/office/powerpoint/2010/main" val="27733612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772816"/>
            <a:ext cx="7498080" cy="2304256"/>
          </a:xfrm>
        </p:spPr>
        <p:txBody>
          <a:bodyPr>
            <a:normAutofit/>
          </a:bodyPr>
          <a:lstStyle/>
          <a:p>
            <a:pPr algn="ctr"/>
            <a:r>
              <a:rPr lang="lv-LV" dirty="0" smtClean="0">
                <a:effectLst/>
              </a:rPr>
              <a:t/>
            </a:r>
            <a:br>
              <a:rPr lang="lv-LV" dirty="0" smtClean="0">
                <a:effectLst/>
              </a:rPr>
            </a:br>
            <a:r>
              <a:rPr lang="lv-LV" dirty="0" smtClean="0">
                <a:solidFill>
                  <a:schemeClr val="tx1"/>
                </a:solidFill>
                <a:effectLst/>
                <a:latin typeface="Times New Roman" panose="02020603050405020304" pitchFamily="18" charset="0"/>
                <a:cs typeface="Times New Roman" panose="02020603050405020304" pitchFamily="18" charset="0"/>
              </a:rPr>
              <a:t>1. modulis </a:t>
            </a:r>
            <a:br>
              <a:rPr lang="lv-LV" dirty="0" smtClean="0">
                <a:solidFill>
                  <a:schemeClr val="tx1"/>
                </a:solidFill>
                <a:effectLst/>
                <a:latin typeface="Times New Roman" panose="02020603050405020304" pitchFamily="18" charset="0"/>
                <a:cs typeface="Times New Roman" panose="02020603050405020304" pitchFamily="18" charset="0"/>
              </a:rPr>
            </a:br>
            <a:r>
              <a:rPr lang="lv-LV" dirty="0" smtClean="0">
                <a:solidFill>
                  <a:schemeClr val="tx1"/>
                </a:solidFill>
                <a:effectLst/>
                <a:latin typeface="Times New Roman" panose="02020603050405020304" pitchFamily="18" charset="0"/>
                <a:cs typeface="Times New Roman" panose="02020603050405020304" pitchFamily="18" charset="0"/>
              </a:rPr>
              <a:t>«Pamatprocesi metināšanā»</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pPr>
              <a:defRPr/>
            </a:pPr>
            <a:fld id="{506B0D68-0630-451C-A7EE-AD80792DCF95}" type="slidenum">
              <a:rPr lang="lv-LV" smtClean="0"/>
              <a:pPr>
                <a:defRPr/>
              </a:pPr>
              <a:t>2</a:t>
            </a:fld>
            <a:endParaRPr lang="lv-LV"/>
          </a:p>
        </p:txBody>
      </p:sp>
    </p:spTree>
    <p:extLst>
      <p:ext uri="{BB962C8B-B14F-4D97-AF65-F5344CB8AC3E}">
        <p14:creationId xmlns:p14="http://schemas.microsoft.com/office/powerpoint/2010/main" val="6582547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404664"/>
            <a:ext cx="7498080" cy="1143000"/>
          </a:xfrm>
        </p:spPr>
        <p:txBody>
          <a:bodyPr>
            <a:noAutofit/>
          </a:bodyPr>
          <a:lstStyle/>
          <a:p>
            <a:pPr algn="ctr"/>
            <a:r>
              <a:rPr lang="lv-LV" sz="4000" dirty="0">
                <a:solidFill>
                  <a:schemeClr val="tx1"/>
                </a:solidFill>
                <a:effectLst/>
                <a:latin typeface="Times New Roman" panose="02020603050405020304" pitchFamily="18" charset="0"/>
                <a:cs typeface="Times New Roman" panose="02020603050405020304" pitchFamily="18" charset="0"/>
              </a:rPr>
              <a:t>Metināšanas procesu </a:t>
            </a:r>
            <a:r>
              <a:rPr lang="lv-LV" sz="4000" dirty="0" smtClean="0">
                <a:solidFill>
                  <a:schemeClr val="tx1"/>
                </a:solidFill>
                <a:effectLst/>
                <a:latin typeface="Times New Roman" panose="02020603050405020304" pitchFamily="18" charset="0"/>
                <a:cs typeface="Times New Roman" panose="02020603050405020304" pitchFamily="18" charset="0"/>
              </a:rPr>
              <a:t>iedalījums</a:t>
            </a:r>
            <a:br>
              <a:rPr lang="lv-LV" sz="4000" dirty="0" smtClean="0">
                <a:solidFill>
                  <a:schemeClr val="tx1"/>
                </a:solidFill>
                <a:effectLst/>
                <a:latin typeface="Times New Roman" panose="02020603050405020304" pitchFamily="18" charset="0"/>
                <a:cs typeface="Times New Roman" panose="02020603050405020304" pitchFamily="18" charset="0"/>
              </a:rPr>
            </a:br>
            <a:endParaRPr lang="lv-LV" sz="4000" dirty="0">
              <a:solidFill>
                <a:schemeClr val="tx1"/>
              </a:solidFill>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116033" y="1412776"/>
            <a:ext cx="7746064" cy="4779912"/>
          </a:xfrm>
        </p:spPr>
        <p:txBody>
          <a:bodyPr>
            <a:normAutofit/>
          </a:bodyPr>
          <a:lstStyle/>
          <a:p>
            <a:r>
              <a:rPr lang="lv-LV" sz="2800" dirty="0">
                <a:latin typeface="Times New Roman" pitchFamily="18" charset="0"/>
                <a:cs typeface="Times New Roman" pitchFamily="18" charset="0"/>
              </a:rPr>
              <a:t>Metināšanas veidu </a:t>
            </a:r>
            <a:r>
              <a:rPr lang="lv-LV" sz="2800" dirty="0" smtClean="0">
                <a:latin typeface="Times New Roman" pitchFamily="18" charset="0"/>
                <a:cs typeface="Times New Roman" pitchFamily="18" charset="0"/>
              </a:rPr>
              <a:t>klasifikācija</a:t>
            </a:r>
          </a:p>
          <a:p>
            <a:r>
              <a:rPr lang="lv-LV" sz="2800" dirty="0" smtClean="0">
                <a:latin typeface="Times New Roman" pitchFamily="18" charset="0"/>
                <a:cs typeface="Times New Roman" pitchFamily="18" charset="0"/>
              </a:rPr>
              <a:t>Izejot no iepriekšminētā, visus metināšanas procesus iedala</a:t>
            </a:r>
            <a:r>
              <a:rPr lang="lv-LV" sz="2800" dirty="0">
                <a:latin typeface="Times New Roman" pitchFamily="18" charset="0"/>
                <a:cs typeface="Times New Roman" pitchFamily="18" charset="0"/>
              </a:rPr>
              <a:t> </a:t>
            </a:r>
            <a:r>
              <a:rPr lang="lv-LV" sz="2800" dirty="0" smtClean="0">
                <a:latin typeface="Times New Roman" pitchFamily="18" charset="0"/>
                <a:cs typeface="Times New Roman" pitchFamily="18" charset="0"/>
              </a:rPr>
              <a:t>3 grupās : </a:t>
            </a:r>
          </a:p>
          <a:p>
            <a:endParaRPr lang="lv-LV" sz="2800" dirty="0" smtClean="0">
              <a:latin typeface="Times New Roman" pitchFamily="18" charset="0"/>
              <a:cs typeface="Times New Roman" pitchFamily="18" charset="0"/>
            </a:endParaRPr>
          </a:p>
          <a:p>
            <a:r>
              <a:rPr lang="lv-LV" sz="2800" b="1" dirty="0" smtClean="0">
                <a:latin typeface="Times New Roman" pitchFamily="18" charset="0"/>
                <a:cs typeface="Times New Roman" pitchFamily="18" charset="0"/>
              </a:rPr>
              <a:t>1. grupa Mehāniskā</a:t>
            </a:r>
            <a:r>
              <a:rPr lang="lv-LV" sz="2800" dirty="0" smtClean="0">
                <a:latin typeface="Times New Roman" pitchFamily="18" charset="0"/>
                <a:cs typeface="Times New Roman" pitchFamily="18" charset="0"/>
              </a:rPr>
              <a:t> klase; </a:t>
            </a:r>
          </a:p>
          <a:p>
            <a:r>
              <a:rPr lang="lv-LV" sz="2800" b="1" dirty="0" smtClean="0">
                <a:latin typeface="Times New Roman" pitchFamily="18" charset="0"/>
                <a:cs typeface="Times New Roman" pitchFamily="18" charset="0"/>
              </a:rPr>
              <a:t>2. grupa </a:t>
            </a:r>
            <a:r>
              <a:rPr lang="lv-LV" sz="2800" b="1" dirty="0" err="1" smtClean="0">
                <a:latin typeface="Times New Roman" pitchFamily="18" charset="0"/>
                <a:cs typeface="Times New Roman" pitchFamily="18" charset="0"/>
              </a:rPr>
              <a:t>Termomehāniskā</a:t>
            </a:r>
            <a:r>
              <a:rPr lang="lv-LV" sz="2800" dirty="0">
                <a:latin typeface="Times New Roman" pitchFamily="18" charset="0"/>
                <a:cs typeface="Times New Roman" pitchFamily="18" charset="0"/>
              </a:rPr>
              <a:t> </a:t>
            </a:r>
            <a:r>
              <a:rPr lang="lv-LV" sz="2800" dirty="0" smtClean="0">
                <a:latin typeface="Times New Roman" pitchFamily="18" charset="0"/>
                <a:cs typeface="Times New Roman" pitchFamily="18" charset="0"/>
              </a:rPr>
              <a:t>klase; </a:t>
            </a:r>
          </a:p>
          <a:p>
            <a:r>
              <a:rPr lang="lv-LV" sz="2800" b="1" dirty="0" smtClean="0">
                <a:latin typeface="Times New Roman" pitchFamily="18" charset="0"/>
                <a:cs typeface="Times New Roman" pitchFamily="18" charset="0"/>
              </a:rPr>
              <a:t>3. grupa Termiskā</a:t>
            </a:r>
            <a:r>
              <a:rPr lang="lv-LV" sz="2800" dirty="0" smtClean="0">
                <a:latin typeface="Times New Roman" pitchFamily="18" charset="0"/>
                <a:cs typeface="Times New Roman" pitchFamily="18" charset="0"/>
              </a:rPr>
              <a:t> klase. </a:t>
            </a:r>
            <a:r>
              <a:rPr lang="lv-LV" sz="1600" dirty="0" smtClean="0">
                <a:latin typeface="Times New Roman" pitchFamily="18" charset="0"/>
                <a:cs typeface="Times New Roman" pitchFamily="18" charset="0"/>
              </a:rPr>
              <a:t>[2.1.1]</a:t>
            </a:r>
          </a:p>
          <a:p>
            <a:endParaRPr lang="lv-LV" sz="28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20</a:t>
            </a:fld>
            <a:endParaRPr lang="lv-LV"/>
          </a:p>
        </p:txBody>
      </p:sp>
      <p:pic>
        <p:nvPicPr>
          <p:cNvPr id="5" name="Picture 2" descr="Welder  MAG- welding inner tube."/>
          <p:cNvPicPr>
            <a:picLocks noChangeAspect="1" noChangeArrowheads="1"/>
          </p:cNvPicPr>
          <p:nvPr/>
        </p:nvPicPr>
        <p:blipFill>
          <a:blip r:embed="rId2" cstate="print"/>
          <a:srcRect l="25882" t="10128" r="22354" b="12221"/>
          <a:stretch>
            <a:fillRect/>
          </a:stretch>
        </p:blipFill>
        <p:spPr bwMode="auto">
          <a:xfrm>
            <a:off x="5985586" y="5010147"/>
            <a:ext cx="2599024" cy="1767109"/>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259632" y="404664"/>
            <a:ext cx="7498080" cy="1143000"/>
          </a:xfrm>
        </p:spPr>
        <p:txBody>
          <a:bodyPr>
            <a:normAutofit fontScale="90000"/>
          </a:bodyPr>
          <a:lstStyle/>
          <a:p>
            <a:pPr algn="ctr"/>
            <a:r>
              <a:rPr lang="lv-LV" sz="4400" dirty="0" smtClean="0">
                <a:solidFill>
                  <a:schemeClr val="tx1"/>
                </a:solidFill>
                <a:effectLst/>
                <a:latin typeface="Times New Roman" pitchFamily="18" charset="0"/>
                <a:cs typeface="Times New Roman" pitchFamily="18" charset="0"/>
              </a:rPr>
              <a:t>1. grupa - </a:t>
            </a:r>
            <a:r>
              <a:rPr lang="lv-LV" sz="4400" b="1" dirty="0" smtClean="0">
                <a:solidFill>
                  <a:schemeClr val="tx1"/>
                </a:solidFill>
                <a:effectLst/>
                <a:latin typeface="Times New Roman" pitchFamily="18" charset="0"/>
                <a:cs typeface="Times New Roman" pitchFamily="18" charset="0"/>
              </a:rPr>
              <a:t>Mehāniskā klase</a:t>
            </a:r>
            <a:r>
              <a:rPr lang="lv-LV" sz="3600" dirty="0" smtClean="0">
                <a:latin typeface="Times New Roman" pitchFamily="18" charset="0"/>
                <a:cs typeface="Times New Roman" pitchFamily="18" charset="0"/>
              </a:rPr>
              <a:t/>
            </a:r>
            <a:br>
              <a:rPr lang="lv-LV" sz="3600" dirty="0" smtClean="0">
                <a:latin typeface="Times New Roman" pitchFamily="18" charset="0"/>
                <a:cs typeface="Times New Roman" pitchFamily="18" charset="0"/>
              </a:rPr>
            </a:br>
            <a:endParaRPr lang="lv-LV" sz="3600" dirty="0" smtClean="0">
              <a:solidFill>
                <a:schemeClr val="tx1"/>
              </a:solidFill>
              <a:effectLst/>
              <a:latin typeface="Times New Roman" pitchFamily="18" charset="0"/>
              <a:cs typeface="Times New Roman" pitchFamily="18" charset="0"/>
            </a:endParaRPr>
          </a:p>
        </p:txBody>
      </p:sp>
      <p:sp>
        <p:nvSpPr>
          <p:cNvPr id="7171" name="Content Placeholder 2"/>
          <p:cNvSpPr>
            <a:spLocks noGrp="1"/>
          </p:cNvSpPr>
          <p:nvPr>
            <p:ph idx="1"/>
          </p:nvPr>
        </p:nvSpPr>
        <p:spPr>
          <a:xfrm>
            <a:off x="1043608" y="1052736"/>
            <a:ext cx="7654305" cy="5472113"/>
          </a:xfrm>
        </p:spPr>
        <p:txBody>
          <a:bodyPr>
            <a:noAutofit/>
          </a:bodyPr>
          <a:lstStyle/>
          <a:p>
            <a:pPr eaLnBrk="1" hangingPunct="1">
              <a:buFont typeface="Arial" charset="0"/>
              <a:buNone/>
            </a:pPr>
            <a:endParaRPr lang="lv-LV" sz="1100" dirty="0" smtClean="0">
              <a:latin typeface="Times New Roman" pitchFamily="18" charset="0"/>
              <a:cs typeface="Times New Roman" pitchFamily="18" charset="0"/>
            </a:endParaRPr>
          </a:p>
          <a:p>
            <a:pPr eaLnBrk="1" hangingPunct="1"/>
            <a:r>
              <a:rPr lang="lv-LV" sz="2800" dirty="0" smtClean="0">
                <a:latin typeface="Times New Roman" pitchFamily="18" charset="0"/>
                <a:cs typeface="Times New Roman" pitchFamily="18" charset="0"/>
              </a:rPr>
              <a:t>Metināmo detaļu malu plastiska deformācija</a:t>
            </a:r>
          </a:p>
          <a:p>
            <a:pPr eaLnBrk="1" hangingPunct="1">
              <a:buNone/>
            </a:pPr>
            <a:endParaRPr lang="lv-LV" sz="1400" dirty="0" smtClean="0">
              <a:latin typeface="Times New Roman" pitchFamily="18" charset="0"/>
              <a:cs typeface="Times New Roman" pitchFamily="18" charset="0"/>
            </a:endParaRPr>
          </a:p>
          <a:p>
            <a:pPr eaLnBrk="1" hangingPunct="1"/>
            <a:r>
              <a:rPr lang="lv-LV" sz="2800" u="sng" dirty="0" smtClean="0">
                <a:latin typeface="Times New Roman" pitchFamily="18" charset="0"/>
                <a:cs typeface="Times New Roman" pitchFamily="18" charset="0"/>
              </a:rPr>
              <a:t>Rezultātā</a:t>
            </a:r>
            <a:r>
              <a:rPr lang="lv-LV" sz="2800" dirty="0" smtClean="0">
                <a:latin typeface="Times New Roman" pitchFamily="18" charset="0"/>
                <a:cs typeface="Times New Roman" pitchFamily="18" charset="0"/>
              </a:rPr>
              <a:t>: savienojamās detaļās rodas liela mehāniskā cietība, laba siltumvadītspēja un elektronu kustības spēja jeb starpatomu saites   </a:t>
            </a:r>
          </a:p>
          <a:p>
            <a:pPr eaLnBrk="1" hangingPunct="1">
              <a:buFont typeface="Arial" charset="0"/>
              <a:buNone/>
            </a:pPr>
            <a:endParaRPr lang="lv-LV" sz="1400" dirty="0" smtClean="0">
              <a:latin typeface="Times New Roman" pitchFamily="18" charset="0"/>
              <a:cs typeface="Times New Roman" pitchFamily="18" charset="0"/>
            </a:endParaRPr>
          </a:p>
          <a:p>
            <a:pPr algn="ctr" eaLnBrk="1" hangingPunct="1"/>
            <a:r>
              <a:rPr lang="lv-LV" sz="2800" dirty="0" smtClean="0">
                <a:latin typeface="Times New Roman" pitchFamily="18" charset="0"/>
                <a:cs typeface="Times New Roman" pitchFamily="18" charset="0"/>
              </a:rPr>
              <a:t>Pie šīs klases pieder:</a:t>
            </a:r>
          </a:p>
          <a:p>
            <a:pPr eaLnBrk="1" hangingPunct="1"/>
            <a:r>
              <a:rPr lang="lv-LV" sz="2800" dirty="0" smtClean="0">
                <a:latin typeface="Times New Roman" pitchFamily="18" charset="0"/>
                <a:cs typeface="Times New Roman" pitchFamily="18" charset="0"/>
              </a:rPr>
              <a:t> Aukstā metināšana, </a:t>
            </a:r>
          </a:p>
          <a:p>
            <a:pPr algn="ctr" eaLnBrk="1" hangingPunct="1"/>
            <a:r>
              <a:rPr lang="lv-LV" sz="2800" dirty="0" smtClean="0">
                <a:latin typeface="Times New Roman" pitchFamily="18" charset="0"/>
                <a:cs typeface="Times New Roman" pitchFamily="18" charset="0"/>
              </a:rPr>
              <a:t>Berzes metināšana, </a:t>
            </a:r>
          </a:p>
          <a:p>
            <a:pPr algn="r" eaLnBrk="1" hangingPunct="1"/>
            <a:r>
              <a:rPr lang="lv-LV" sz="2800" dirty="0" smtClean="0">
                <a:latin typeface="Times New Roman" pitchFamily="18" charset="0"/>
                <a:cs typeface="Times New Roman" pitchFamily="18" charset="0"/>
              </a:rPr>
              <a:t>Ultraskaņas metināšana</a:t>
            </a:r>
          </a:p>
          <a:p>
            <a:pPr eaLnBrk="1" hangingPunct="1"/>
            <a:r>
              <a:rPr lang="lv-LV" sz="2800" dirty="0" err="1" smtClean="0">
                <a:latin typeface="Times New Roman" pitchFamily="18" charset="0"/>
                <a:cs typeface="Times New Roman" pitchFamily="18" charset="0"/>
              </a:rPr>
              <a:t>Sprādzienmetināšana</a:t>
            </a:r>
            <a:r>
              <a:rPr lang="lv-LV" sz="2800" dirty="0" smtClean="0">
                <a:latin typeface="Times New Roman" pitchFamily="18" charset="0"/>
                <a:cs typeface="Times New Roman" pitchFamily="18" charset="0"/>
              </a:rPr>
              <a:t> </a:t>
            </a:r>
            <a:r>
              <a:rPr lang="lv-LV" sz="1600" dirty="0" smtClean="0">
                <a:latin typeface="Times New Roman" pitchFamily="18" charset="0"/>
                <a:cs typeface="Times New Roman" pitchFamily="18" charset="0"/>
              </a:rPr>
              <a:t>[2.1.2]</a:t>
            </a:r>
          </a:p>
          <a:p>
            <a:pPr eaLnBrk="1" hangingPunct="1">
              <a:buFontTx/>
              <a:buNone/>
            </a:pPr>
            <a:r>
              <a:rPr lang="lv-LV" sz="2800" dirty="0" smtClean="0">
                <a:latin typeface="Times New Roman" pitchFamily="18" charset="0"/>
                <a:cs typeface="Times New Roman" pitchFamily="18" charset="0"/>
              </a:rPr>
              <a:t>        </a:t>
            </a:r>
          </a:p>
        </p:txBody>
      </p:sp>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21</a:t>
            </a:fld>
            <a:endParaRPr lang="lv-LV"/>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403648" y="116632"/>
            <a:ext cx="7498080" cy="936104"/>
          </a:xfrm>
        </p:spPr>
        <p:txBody>
          <a:bodyPr>
            <a:normAutofit/>
          </a:bodyPr>
          <a:lstStyle/>
          <a:p>
            <a:pPr algn="ctr"/>
            <a:r>
              <a:rPr lang="lv-LV" sz="3600" dirty="0">
                <a:solidFill>
                  <a:schemeClr val="tx1"/>
                </a:solidFill>
                <a:effectLst/>
                <a:latin typeface="Times New Roman" pitchFamily="18" charset="0"/>
                <a:cs typeface="Times New Roman" pitchFamily="18" charset="0"/>
              </a:rPr>
              <a:t>Aukstā metināšana</a:t>
            </a:r>
            <a:endParaRPr lang="lv-LV" sz="3600" dirty="0" smtClean="0">
              <a:solidFill>
                <a:schemeClr val="tx1"/>
              </a:solidFill>
              <a:effectLst/>
              <a:latin typeface="Times New Roman" pitchFamily="18" charset="0"/>
              <a:cs typeface="Times New Roman" pitchFamily="18" charset="0"/>
            </a:endParaRPr>
          </a:p>
        </p:txBody>
      </p:sp>
      <p:sp>
        <p:nvSpPr>
          <p:cNvPr id="8195" name="Content Placeholder 2"/>
          <p:cNvSpPr>
            <a:spLocks noGrp="1"/>
          </p:cNvSpPr>
          <p:nvPr>
            <p:ph idx="1"/>
          </p:nvPr>
        </p:nvSpPr>
        <p:spPr>
          <a:xfrm>
            <a:off x="1019448" y="1237184"/>
            <a:ext cx="7498080" cy="5544616"/>
          </a:xfrm>
        </p:spPr>
        <p:txBody>
          <a:bodyPr anchor="t">
            <a:normAutofit fontScale="85000" lnSpcReduction="20000"/>
          </a:bodyPr>
          <a:lstStyle/>
          <a:p>
            <a:pPr marL="82296" indent="0" algn="ctr">
              <a:buNone/>
            </a:pPr>
            <a:endParaRPr lang="lv-LV" sz="2600" dirty="0" smtClean="0">
              <a:latin typeface="Times New Roman" pitchFamily="18" charset="0"/>
              <a:cs typeface="Times New Roman" pitchFamily="18" charset="0"/>
            </a:endParaRPr>
          </a:p>
          <a:p>
            <a:pPr>
              <a:spcAft>
                <a:spcPts val="600"/>
              </a:spcAft>
            </a:pPr>
            <a:r>
              <a:rPr lang="lv-LV" sz="3100" u="sng" dirty="0" err="1" smtClean="0">
                <a:latin typeface="Times New Roman" pitchFamily="18" charset="0"/>
                <a:cs typeface="Times New Roman" pitchFamily="18" charset="0"/>
              </a:rPr>
              <a:t>Spiedienmetināšanas</a:t>
            </a:r>
            <a:r>
              <a:rPr lang="lv-LV" sz="3100" u="sng" dirty="0" smtClean="0">
                <a:latin typeface="Times New Roman" pitchFamily="18" charset="0"/>
                <a:cs typeface="Times New Roman" pitchFamily="18" charset="0"/>
              </a:rPr>
              <a:t> veids</a:t>
            </a:r>
          </a:p>
          <a:p>
            <a:pPr>
              <a:spcAft>
                <a:spcPts val="600"/>
              </a:spcAft>
            </a:pPr>
            <a:r>
              <a:rPr lang="lv-LV" sz="3100" dirty="0" smtClean="0">
                <a:latin typeface="Times New Roman" pitchFamily="18" charset="0"/>
                <a:cs typeface="Times New Roman" pitchFamily="18" charset="0"/>
              </a:rPr>
              <a:t>Lieto plastisku materiālu metināšanā, savienojot sagatavju virsmas, bez sekundārās sildīšanas ar šuves veidu un  punktu veidu</a:t>
            </a:r>
          </a:p>
          <a:p>
            <a:endParaRPr lang="lv-LV" sz="3100" dirty="0" smtClean="0">
              <a:latin typeface="Times New Roman" pitchFamily="18" charset="0"/>
              <a:cs typeface="Times New Roman" pitchFamily="18" charset="0"/>
            </a:endParaRPr>
          </a:p>
          <a:p>
            <a:r>
              <a:rPr lang="lv-LV" sz="3100" u="sng" dirty="0" smtClean="0">
                <a:latin typeface="Times New Roman" pitchFamily="18" charset="0"/>
                <a:cs typeface="Times New Roman" pitchFamily="18" charset="0"/>
              </a:rPr>
              <a:t>Priekšrocības: </a:t>
            </a:r>
          </a:p>
          <a:p>
            <a:r>
              <a:rPr lang="lv-LV" sz="3100" dirty="0" smtClean="0">
                <a:latin typeface="Times New Roman" pitchFamily="18" charset="0"/>
                <a:cs typeface="Times New Roman" pitchFamily="18" charset="0"/>
              </a:rPr>
              <a:t>Nevajag spēcīgu elektrisko enerģiju</a:t>
            </a:r>
          </a:p>
          <a:p>
            <a:r>
              <a:rPr lang="lv-LV" sz="3100" dirty="0" smtClean="0">
                <a:latin typeface="Times New Roman" pitchFamily="18" charset="0"/>
                <a:cs typeface="Times New Roman" pitchFamily="18" charset="0"/>
              </a:rPr>
              <a:t>Šuve nepiesārņojas ar piemaisījumiem</a:t>
            </a:r>
          </a:p>
          <a:p>
            <a:r>
              <a:rPr lang="lv-LV" sz="3100" dirty="0" smtClean="0">
                <a:latin typeface="Times New Roman" pitchFamily="18" charset="0"/>
                <a:cs typeface="Times New Roman" pitchFamily="18" charset="0"/>
              </a:rPr>
              <a:t>Nav deformāciju</a:t>
            </a:r>
          </a:p>
          <a:p>
            <a:endParaRPr lang="lv-LV" sz="3100" dirty="0" smtClean="0">
              <a:latin typeface="Times New Roman" pitchFamily="18" charset="0"/>
              <a:cs typeface="Times New Roman" pitchFamily="18" charset="0"/>
            </a:endParaRPr>
          </a:p>
          <a:p>
            <a:r>
              <a:rPr lang="lv-LV" sz="3100" u="sng" dirty="0" smtClean="0">
                <a:latin typeface="Times New Roman" pitchFamily="18" charset="0"/>
                <a:cs typeface="Times New Roman" pitchFamily="18" charset="0"/>
              </a:rPr>
              <a:t>Trūkumi:</a:t>
            </a:r>
          </a:p>
          <a:p>
            <a:r>
              <a:rPr lang="lv-LV" sz="3100" dirty="0" smtClean="0">
                <a:latin typeface="Times New Roman" pitchFamily="18" charset="0"/>
                <a:cs typeface="Times New Roman" pitchFamily="18" charset="0"/>
              </a:rPr>
              <a:t>Var tikai metināt plastiskus materiālus</a:t>
            </a:r>
          </a:p>
          <a:p>
            <a:pPr marL="82296" indent="0">
              <a:buNone/>
            </a:pPr>
            <a:r>
              <a:rPr lang="lv-LV" sz="1900" dirty="0" smtClean="0">
                <a:latin typeface="Times New Roman" pitchFamily="18" charset="0"/>
                <a:cs typeface="Times New Roman" pitchFamily="18" charset="0"/>
              </a:rPr>
              <a:t>[2.1.2]</a:t>
            </a:r>
          </a:p>
          <a:p>
            <a:pPr>
              <a:buNone/>
            </a:pPr>
            <a:endParaRPr lang="lv-LV" sz="1200" dirty="0" smtClean="0">
              <a:latin typeface="Times New Roman" pitchFamily="18" charset="0"/>
              <a:cs typeface="Times New Roman" pitchFamily="18" charset="0"/>
            </a:endParaRPr>
          </a:p>
          <a:p>
            <a:endParaRPr lang="lv-LV" sz="2000" dirty="0" smtClean="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pPr>
              <a:defRPr/>
            </a:pPr>
            <a:fld id="{1EE862B7-4E8D-4FFB-B376-37AC798C9B12}" type="slidenum">
              <a:rPr lang="lv-LV" smtClean="0"/>
              <a:pPr>
                <a:defRPr/>
              </a:pPr>
              <a:t>22</a:t>
            </a:fld>
            <a:endParaRPr lang="lv-LV"/>
          </a:p>
        </p:txBody>
      </p:sp>
      <p:pic>
        <p:nvPicPr>
          <p:cNvPr id="2" name="Picture 1"/>
          <p:cNvPicPr>
            <a:picLocks noChangeAspect="1"/>
          </p:cNvPicPr>
          <p:nvPr/>
        </p:nvPicPr>
        <p:blipFill>
          <a:blip r:embed="rId2" cstate="print"/>
          <a:stretch>
            <a:fillRect/>
          </a:stretch>
        </p:blipFill>
        <p:spPr>
          <a:xfrm>
            <a:off x="6660232" y="2780928"/>
            <a:ext cx="2480581" cy="3635102"/>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608" y="1700808"/>
            <a:ext cx="7799832" cy="4800600"/>
          </a:xfrm>
        </p:spPr>
        <p:txBody>
          <a:bodyPr/>
          <a:lstStyle/>
          <a:p>
            <a:r>
              <a:rPr lang="lv-LV" sz="2800" u="sng" dirty="0" smtClean="0">
                <a:latin typeface="Times New Roman" pitchFamily="18" charset="0"/>
                <a:cs typeface="Times New Roman" pitchFamily="18" charset="0"/>
              </a:rPr>
              <a:t>Priekšrocība:</a:t>
            </a:r>
            <a:r>
              <a:rPr lang="lv-LV" sz="2800" dirty="0" smtClean="0">
                <a:latin typeface="Times New Roman" pitchFamily="18" charset="0"/>
                <a:cs typeface="Times New Roman" pitchFamily="18" charset="0"/>
              </a:rPr>
              <a:t> Berzes metināšana ļauj sametināt metālus, kuri citiem metināšanas paņēmieniem nepadodas </a:t>
            </a:r>
          </a:p>
          <a:p>
            <a:endParaRPr lang="lv-LV" sz="2800" dirty="0" smtClean="0">
              <a:latin typeface="Times New Roman" pitchFamily="18" charset="0"/>
              <a:cs typeface="Times New Roman" pitchFamily="18" charset="0"/>
            </a:endParaRPr>
          </a:p>
          <a:p>
            <a:r>
              <a:rPr lang="lv-LV" sz="2800" u="sng" dirty="0" smtClean="0">
                <a:latin typeface="Times New Roman" pitchFamily="18" charset="0"/>
                <a:cs typeface="Times New Roman" pitchFamily="18" charset="0"/>
              </a:rPr>
              <a:t>Piemēram:</a:t>
            </a:r>
            <a:r>
              <a:rPr lang="lv-LV" sz="2800" dirty="0" smtClean="0">
                <a:latin typeface="Times New Roman" pitchFamily="18" charset="0"/>
                <a:cs typeface="Times New Roman" pitchFamily="18" charset="0"/>
              </a:rPr>
              <a:t> tērauds-alumīnijs, varš-alumīnijs, nerūsējošais tērauds-</a:t>
            </a:r>
            <a:r>
              <a:rPr lang="lv-LV" sz="2800" dirty="0" err="1" smtClean="0">
                <a:latin typeface="Times New Roman" pitchFamily="18" charset="0"/>
                <a:cs typeface="Times New Roman" pitchFamily="18" charset="0"/>
              </a:rPr>
              <a:t>augstleģēto</a:t>
            </a:r>
            <a:r>
              <a:rPr lang="lv-LV" sz="2800" dirty="0" smtClean="0">
                <a:latin typeface="Times New Roman" pitchFamily="18" charset="0"/>
                <a:cs typeface="Times New Roman" pitchFamily="18" charset="0"/>
              </a:rPr>
              <a:t> tēraudu. </a:t>
            </a:r>
            <a:r>
              <a:rPr lang="lv-LV" sz="1600" dirty="0" smtClean="0">
                <a:latin typeface="Times New Roman" pitchFamily="18" charset="0"/>
                <a:cs typeface="Times New Roman" pitchFamily="18" charset="0"/>
              </a:rPr>
              <a:t>[2.1.2]</a:t>
            </a:r>
          </a:p>
          <a:p>
            <a:endParaRPr lang="lv-LV" dirty="0"/>
          </a:p>
        </p:txBody>
      </p:sp>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23</a:t>
            </a:fld>
            <a:endParaRPr lang="lv-LV"/>
          </a:p>
        </p:txBody>
      </p:sp>
      <p:sp>
        <p:nvSpPr>
          <p:cNvPr id="2" name="TextBox 1"/>
          <p:cNvSpPr txBox="1"/>
          <p:nvPr/>
        </p:nvSpPr>
        <p:spPr>
          <a:xfrm>
            <a:off x="2843808" y="385717"/>
            <a:ext cx="5059412" cy="707886"/>
          </a:xfrm>
          <a:prstGeom prst="rect">
            <a:avLst/>
          </a:prstGeom>
          <a:noFill/>
        </p:spPr>
        <p:txBody>
          <a:bodyPr wrap="square" rtlCol="0">
            <a:spAutoFit/>
          </a:bodyPr>
          <a:lstStyle/>
          <a:p>
            <a:r>
              <a:rPr lang="lv-LV" sz="4000" dirty="0" smtClean="0">
                <a:latin typeface="Times New Roman" panose="02020603050405020304" pitchFamily="18" charset="0"/>
                <a:cs typeface="Times New Roman" panose="02020603050405020304" pitchFamily="18" charset="0"/>
              </a:rPr>
              <a:t>Berzes metināšana</a:t>
            </a:r>
            <a:endParaRPr lang="en-GB" sz="40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stretch>
            <a:fillRect/>
          </a:stretch>
        </p:blipFill>
        <p:spPr>
          <a:xfrm>
            <a:off x="1295636" y="4977812"/>
            <a:ext cx="3420380" cy="1787236"/>
          </a:xfrm>
          <a:prstGeom prst="rect">
            <a:avLst/>
          </a:prstGeom>
        </p:spPr>
      </p:pic>
      <p:pic>
        <p:nvPicPr>
          <p:cNvPr id="6" name="Picture 5"/>
          <p:cNvPicPr>
            <a:picLocks noChangeAspect="1"/>
          </p:cNvPicPr>
          <p:nvPr/>
        </p:nvPicPr>
        <p:blipFill>
          <a:blip r:embed="rId3" cstate="print"/>
          <a:stretch>
            <a:fillRect/>
          </a:stretch>
        </p:blipFill>
        <p:spPr>
          <a:xfrm>
            <a:off x="5070515" y="5021133"/>
            <a:ext cx="3101177" cy="174391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A7227C8-6F89-4077-A561-82E179A3BDF4}" type="slidenum">
              <a:rPr lang="lv-LV" smtClean="0"/>
              <a:pPr>
                <a:defRPr/>
              </a:pPr>
              <a:t>24</a:t>
            </a:fld>
            <a:endParaRPr lang="lv-LV"/>
          </a:p>
        </p:txBody>
      </p:sp>
      <p:pic>
        <p:nvPicPr>
          <p:cNvPr id="3" name="Picture 2" descr="IMG_1198.jpg"/>
          <p:cNvPicPr>
            <a:picLocks noChangeAspect="1"/>
          </p:cNvPicPr>
          <p:nvPr/>
        </p:nvPicPr>
        <p:blipFill>
          <a:blip r:embed="rId2" cstate="print"/>
          <a:stretch>
            <a:fillRect/>
          </a:stretch>
        </p:blipFill>
        <p:spPr>
          <a:xfrm>
            <a:off x="0" y="0"/>
            <a:ext cx="4788024" cy="3284984"/>
          </a:xfrm>
          <a:prstGeom prst="rect">
            <a:avLst/>
          </a:prstGeom>
        </p:spPr>
      </p:pic>
      <p:pic>
        <p:nvPicPr>
          <p:cNvPr id="4" name="Picture 3" descr="IMG_1199.jpg"/>
          <p:cNvPicPr>
            <a:picLocks noChangeAspect="1"/>
          </p:cNvPicPr>
          <p:nvPr/>
        </p:nvPicPr>
        <p:blipFill>
          <a:blip r:embed="rId3" cstate="print"/>
          <a:stretch>
            <a:fillRect/>
          </a:stretch>
        </p:blipFill>
        <p:spPr>
          <a:xfrm>
            <a:off x="-1" y="3284984"/>
            <a:ext cx="4788025" cy="3573016"/>
          </a:xfrm>
          <a:prstGeom prst="rect">
            <a:avLst/>
          </a:prstGeom>
        </p:spPr>
      </p:pic>
      <p:pic>
        <p:nvPicPr>
          <p:cNvPr id="6" name="Picture 5" descr="IMG_1201.jpg"/>
          <p:cNvPicPr>
            <a:picLocks noChangeAspect="1"/>
          </p:cNvPicPr>
          <p:nvPr/>
        </p:nvPicPr>
        <p:blipFill>
          <a:blip r:embed="rId4" cstate="print"/>
          <a:stretch>
            <a:fillRect/>
          </a:stretch>
        </p:blipFill>
        <p:spPr>
          <a:xfrm>
            <a:off x="4788024" y="3284984"/>
            <a:ext cx="4355976" cy="3573016"/>
          </a:xfrm>
          <a:prstGeom prst="rect">
            <a:avLst/>
          </a:prstGeom>
        </p:spPr>
      </p:pic>
      <p:pic>
        <p:nvPicPr>
          <p:cNvPr id="7" name="Picture 2" descr="Saist&amp;imacr;ts att&amp;emacr;ls"/>
          <p:cNvPicPr>
            <a:picLocks noChangeAspect="1" noChangeArrowheads="1"/>
          </p:cNvPicPr>
          <p:nvPr/>
        </p:nvPicPr>
        <p:blipFill>
          <a:blip r:embed="rId5" cstate="print"/>
          <a:srcRect/>
          <a:stretch>
            <a:fillRect/>
          </a:stretch>
        </p:blipFill>
        <p:spPr bwMode="auto">
          <a:xfrm>
            <a:off x="4788024" y="0"/>
            <a:ext cx="4355976" cy="3284983"/>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403648" y="0"/>
            <a:ext cx="7498080" cy="1143000"/>
          </a:xfrm>
        </p:spPr>
        <p:txBody>
          <a:bodyPr/>
          <a:lstStyle/>
          <a:p>
            <a:pPr algn="ctr"/>
            <a:r>
              <a:rPr lang="lv-LV" sz="3600" dirty="0" smtClean="0">
                <a:solidFill>
                  <a:schemeClr val="tx1"/>
                </a:solidFill>
                <a:effectLst/>
                <a:latin typeface="Times New Roman" pitchFamily="18" charset="0"/>
                <a:cs typeface="Times New Roman" pitchFamily="18" charset="0"/>
              </a:rPr>
              <a:t>Metināšana ar ultraskaņu</a:t>
            </a:r>
          </a:p>
        </p:txBody>
      </p:sp>
      <p:sp>
        <p:nvSpPr>
          <p:cNvPr id="9219" name="Content Placeholder 2"/>
          <p:cNvSpPr>
            <a:spLocks noGrp="1"/>
          </p:cNvSpPr>
          <p:nvPr>
            <p:ph idx="1"/>
          </p:nvPr>
        </p:nvSpPr>
        <p:spPr>
          <a:xfrm>
            <a:off x="1115935" y="1143000"/>
            <a:ext cx="7726313" cy="4536504"/>
          </a:xfrm>
        </p:spPr>
        <p:txBody>
          <a:bodyPr>
            <a:normAutofit fontScale="70000" lnSpcReduction="20000"/>
          </a:bodyPr>
          <a:lstStyle/>
          <a:p>
            <a:r>
              <a:rPr lang="lv-LV" sz="3700" dirty="0" smtClean="0">
                <a:latin typeface="Times New Roman" pitchFamily="18" charset="0"/>
                <a:cs typeface="Times New Roman" pitchFamily="18" charset="0"/>
              </a:rPr>
              <a:t>Procesa gaitā elektriskās strāvas pulsācija tiek pārvērsta par mehānisko pulsāciju ar ultraskaņas ātrumu, tādejādi pārvietojot siltumu šuves vietā</a:t>
            </a:r>
          </a:p>
          <a:p>
            <a:endParaRPr lang="lv-LV" sz="3100" dirty="0" smtClean="0">
              <a:latin typeface="Times New Roman" pitchFamily="18" charset="0"/>
              <a:cs typeface="Times New Roman" pitchFamily="18" charset="0"/>
            </a:endParaRPr>
          </a:p>
          <a:p>
            <a:r>
              <a:rPr lang="lv-LV" sz="3700" dirty="0" smtClean="0">
                <a:latin typeface="Times New Roman" pitchFamily="18" charset="0"/>
                <a:cs typeface="Times New Roman" pitchFamily="18" charset="0"/>
              </a:rPr>
              <a:t>Termoplastisko materiālu metināšana ar ultraskaņu ir mūsdienās plaši pielietojama metode dažādu izstrādājumu izgatavošanā</a:t>
            </a:r>
          </a:p>
          <a:p>
            <a:pPr>
              <a:buNone/>
            </a:pPr>
            <a:r>
              <a:rPr lang="lv-LV" sz="3100" dirty="0" smtClean="0">
                <a:latin typeface="Times New Roman" pitchFamily="18" charset="0"/>
                <a:cs typeface="Times New Roman" pitchFamily="18" charset="0"/>
              </a:rPr>
              <a:t> </a:t>
            </a:r>
          </a:p>
          <a:p>
            <a:r>
              <a:rPr lang="lv-LV" sz="3700" u="sng" dirty="0" smtClean="0">
                <a:latin typeface="Times New Roman" pitchFamily="18" charset="0"/>
                <a:cs typeface="Times New Roman" pitchFamily="18" charset="0"/>
              </a:rPr>
              <a:t>Metodes priekšrocība: </a:t>
            </a:r>
            <a:r>
              <a:rPr lang="lv-LV" sz="3700" dirty="0" smtClean="0">
                <a:latin typeface="Times New Roman" pitchFamily="18" charset="0"/>
                <a:cs typeface="Times New Roman" pitchFamily="18" charset="0"/>
              </a:rPr>
              <a:t>- hermētiskas šuves vienlaikus nodrošina materiāla pasargāšanu no siltuma ietekmes. </a:t>
            </a:r>
            <a:r>
              <a:rPr lang="lv-LV" sz="2300" dirty="0" smtClean="0">
                <a:latin typeface="Times New Roman" pitchFamily="18" charset="0"/>
                <a:cs typeface="Times New Roman" pitchFamily="18" charset="0"/>
              </a:rPr>
              <a:t>[2.1.2]</a:t>
            </a:r>
          </a:p>
          <a:p>
            <a:pPr>
              <a:buNone/>
            </a:pPr>
            <a:r>
              <a:rPr lang="lv-LV" sz="2800" b="1" dirty="0" smtClean="0">
                <a:latin typeface="Times New Roman" pitchFamily="18" charset="0"/>
                <a:cs typeface="Times New Roman" pitchFamily="18" charset="0"/>
              </a:rPr>
              <a:t/>
            </a:r>
            <a:br>
              <a:rPr lang="lv-LV" sz="2800" b="1" dirty="0" smtClean="0">
                <a:latin typeface="Times New Roman" pitchFamily="18" charset="0"/>
                <a:cs typeface="Times New Roman" pitchFamily="18" charset="0"/>
              </a:rPr>
            </a:br>
            <a:endParaRPr lang="lv-LV" sz="2800" dirty="0" smtClean="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pPr>
              <a:defRPr/>
            </a:pPr>
            <a:fld id="{1EE862B7-4E8D-4FFB-B376-37AC798C9B12}" type="slidenum">
              <a:rPr lang="lv-LV" smtClean="0"/>
              <a:pPr>
                <a:defRPr/>
              </a:pPr>
              <a:t>25</a:t>
            </a:fld>
            <a:endParaRPr lang="lv-LV"/>
          </a:p>
        </p:txBody>
      </p:sp>
      <p:pic>
        <p:nvPicPr>
          <p:cNvPr id="2" name="Picture 1"/>
          <p:cNvPicPr>
            <a:picLocks noChangeAspect="1"/>
          </p:cNvPicPr>
          <p:nvPr/>
        </p:nvPicPr>
        <p:blipFill>
          <a:blip r:embed="rId2" cstate="print"/>
          <a:stretch>
            <a:fillRect/>
          </a:stretch>
        </p:blipFill>
        <p:spPr>
          <a:xfrm>
            <a:off x="2627784" y="4581128"/>
            <a:ext cx="3960440" cy="2219514"/>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v-LV" sz="4000" dirty="0" smtClean="0">
                <a:solidFill>
                  <a:schemeClr val="tx1"/>
                </a:solidFill>
                <a:effectLst/>
                <a:latin typeface="Times New Roman" pitchFamily="18" charset="0"/>
                <a:cs typeface="Times New Roman" pitchFamily="18" charset="0"/>
              </a:rPr>
              <a:t>Metināšana ar sprādzienu</a:t>
            </a:r>
          </a:p>
        </p:txBody>
      </p:sp>
      <p:sp>
        <p:nvSpPr>
          <p:cNvPr id="3" name="Content Placeholder 2"/>
          <p:cNvSpPr>
            <a:spLocks noGrp="1"/>
          </p:cNvSpPr>
          <p:nvPr>
            <p:ph idx="1"/>
          </p:nvPr>
        </p:nvSpPr>
        <p:spPr/>
        <p:txBody>
          <a:bodyPr/>
          <a:lstStyle/>
          <a:p>
            <a:r>
              <a:rPr lang="lv-LV" sz="2600" dirty="0" smtClean="0">
                <a:latin typeface="Times New Roman" pitchFamily="18" charset="0"/>
                <a:cs typeface="Times New Roman" pitchFamily="18" charset="0"/>
              </a:rPr>
              <a:t>Detaļu sametināšana notiek, sprāgstvielu lādiņam sprāgstot noteiktā virzienā, kur rodas sametināmo detaļu savstarpējais trieciens, trieciena rezultātā metāla virsējos slāņos metāls plūst līdzīgi šķidrumam nodrošinot savstarpējo sametināšanos.</a:t>
            </a:r>
            <a:r>
              <a:rPr lang="lv-LV" sz="1600" dirty="0" smtClean="0">
                <a:latin typeface="Times New Roman" pitchFamily="18" charset="0"/>
                <a:cs typeface="Times New Roman" pitchFamily="18" charset="0"/>
              </a:rPr>
              <a:t>[2.1.2]</a:t>
            </a:r>
          </a:p>
          <a:p>
            <a:endParaRPr lang="lv-LV" dirty="0"/>
          </a:p>
        </p:txBody>
      </p:sp>
      <p:sp>
        <p:nvSpPr>
          <p:cNvPr id="4" name="Rectangle 3"/>
          <p:cNvSpPr/>
          <p:nvPr/>
        </p:nvSpPr>
        <p:spPr>
          <a:xfrm>
            <a:off x="1188204" y="4044269"/>
            <a:ext cx="3384376" cy="2369880"/>
          </a:xfrm>
          <a:prstGeom prst="rect">
            <a:avLst/>
          </a:prstGeom>
        </p:spPr>
        <p:txBody>
          <a:bodyPr wrap="square">
            <a:spAutoFit/>
          </a:bodyPr>
          <a:lstStyle/>
          <a:p>
            <a:pPr algn="ctr"/>
            <a:endParaRPr lang="lv-LV" sz="2000" dirty="0" smtClean="0"/>
          </a:p>
          <a:p>
            <a:pPr algn="ctr"/>
            <a:r>
              <a:rPr lang="lv-LV" sz="2000" dirty="0" smtClean="0"/>
              <a:t>Metināšana ar sprādzienu</a:t>
            </a:r>
            <a:r>
              <a:rPr lang="ru-RU" sz="2000" dirty="0" smtClean="0"/>
              <a:t>:</a:t>
            </a:r>
            <a:endParaRPr lang="lv-LV" sz="2000" dirty="0" smtClean="0"/>
          </a:p>
          <a:p>
            <a:r>
              <a:rPr lang="ru-RU" dirty="0" smtClean="0"/>
              <a:t/>
            </a:r>
            <a:br>
              <a:rPr lang="ru-RU" dirty="0" smtClean="0"/>
            </a:br>
            <a:r>
              <a:rPr lang="ru-RU" dirty="0" smtClean="0"/>
              <a:t>1. </a:t>
            </a:r>
            <a:r>
              <a:rPr lang="lv-LV" dirty="0" smtClean="0"/>
              <a:t>Sametināmā metāla detaļa</a:t>
            </a:r>
            <a:r>
              <a:rPr lang="ru-RU" dirty="0" smtClean="0"/>
              <a:t/>
            </a:r>
            <a:br>
              <a:rPr lang="ru-RU" dirty="0" smtClean="0"/>
            </a:br>
            <a:r>
              <a:rPr lang="ru-RU" dirty="0" smtClean="0"/>
              <a:t>2. </a:t>
            </a:r>
            <a:r>
              <a:rPr lang="lv-LV" dirty="0" smtClean="0"/>
              <a:t>Izkausētais metāls</a:t>
            </a:r>
            <a:r>
              <a:rPr lang="ru-RU" dirty="0" smtClean="0"/>
              <a:t/>
            </a:r>
            <a:br>
              <a:rPr lang="ru-RU" dirty="0" smtClean="0"/>
            </a:br>
            <a:r>
              <a:rPr lang="ru-RU" dirty="0" smtClean="0"/>
              <a:t>3. </a:t>
            </a:r>
            <a:r>
              <a:rPr lang="lv-LV" dirty="0" smtClean="0"/>
              <a:t>Nekustīgā metāla detaļa</a:t>
            </a:r>
            <a:r>
              <a:rPr lang="ru-RU" dirty="0" smtClean="0"/>
              <a:t/>
            </a:r>
            <a:br>
              <a:rPr lang="ru-RU" dirty="0" smtClean="0"/>
            </a:br>
            <a:r>
              <a:rPr lang="ru-RU" dirty="0" smtClean="0"/>
              <a:t>4-5. </a:t>
            </a:r>
            <a:r>
              <a:rPr lang="lv-LV" dirty="0" smtClean="0"/>
              <a:t>Sprāgstviela</a:t>
            </a:r>
            <a:r>
              <a:rPr lang="ru-RU" dirty="0" smtClean="0"/>
              <a:t/>
            </a:r>
            <a:br>
              <a:rPr lang="ru-RU" dirty="0" smtClean="0"/>
            </a:br>
            <a:r>
              <a:rPr lang="ru-RU" dirty="0" smtClean="0"/>
              <a:t>6. </a:t>
            </a:r>
            <a:r>
              <a:rPr lang="lv-LV" dirty="0" smtClean="0"/>
              <a:t>Metināšanas strūkla</a:t>
            </a:r>
            <a:endParaRPr lang="ru-RU" dirty="0"/>
          </a:p>
        </p:txBody>
      </p:sp>
      <p:pic>
        <p:nvPicPr>
          <p:cNvPr id="5" name="Picture 2" descr="http://upload.wikimedia.org/wikipedia/commons/c/c5/Explosion_welding.png"/>
          <p:cNvPicPr>
            <a:picLocks noChangeAspect="1" noChangeArrowheads="1"/>
          </p:cNvPicPr>
          <p:nvPr/>
        </p:nvPicPr>
        <p:blipFill>
          <a:blip r:embed="rId2" cstate="print"/>
          <a:srcRect/>
          <a:stretch>
            <a:fillRect/>
          </a:stretch>
        </p:blipFill>
        <p:spPr bwMode="auto">
          <a:xfrm>
            <a:off x="4414697" y="4069282"/>
            <a:ext cx="4608512" cy="2712518"/>
          </a:xfrm>
          <a:prstGeom prst="rect">
            <a:avLst/>
          </a:prstGeom>
          <a:noFill/>
        </p:spPr>
      </p:pic>
      <p:sp>
        <p:nvSpPr>
          <p:cNvPr id="7" name="Slide Number Placeholder 6"/>
          <p:cNvSpPr>
            <a:spLocks noGrp="1"/>
          </p:cNvSpPr>
          <p:nvPr>
            <p:ph type="sldNum" sz="quarter" idx="12"/>
          </p:nvPr>
        </p:nvSpPr>
        <p:spPr/>
        <p:txBody>
          <a:bodyPr/>
          <a:lstStyle/>
          <a:p>
            <a:pPr>
              <a:defRPr/>
            </a:pPr>
            <a:fld id="{1EE862B7-4E8D-4FFB-B376-37AC798C9B12}" type="slidenum">
              <a:rPr lang="lv-LV" smtClean="0"/>
              <a:pPr>
                <a:defRPr/>
              </a:pPr>
              <a:t>26</a:t>
            </a:fld>
            <a:endParaRPr lang="lv-LV"/>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403648" y="764704"/>
            <a:ext cx="7498080" cy="1143000"/>
          </a:xfrm>
        </p:spPr>
        <p:txBody>
          <a:bodyPr>
            <a:normAutofit fontScale="90000"/>
          </a:bodyPr>
          <a:lstStyle/>
          <a:p>
            <a:pPr algn="ctr"/>
            <a:r>
              <a:rPr lang="lv-LV" sz="4000" dirty="0" smtClean="0">
                <a:solidFill>
                  <a:schemeClr val="tx1"/>
                </a:solidFill>
                <a:effectLst/>
                <a:latin typeface="Times New Roman" pitchFamily="18" charset="0"/>
                <a:cs typeface="Times New Roman" pitchFamily="18" charset="0"/>
              </a:rPr>
              <a:t>2. grupa – </a:t>
            </a:r>
            <a:r>
              <a:rPr lang="lv-LV" sz="4000" b="1" dirty="0" smtClean="0">
                <a:solidFill>
                  <a:schemeClr val="tx1"/>
                </a:solidFill>
                <a:effectLst/>
                <a:latin typeface="Times New Roman" pitchFamily="18" charset="0"/>
                <a:cs typeface="Times New Roman" pitchFamily="18" charset="0"/>
              </a:rPr>
              <a:t>Termomehāniskā klase</a:t>
            </a:r>
            <a:br>
              <a:rPr lang="lv-LV" sz="4000" b="1" dirty="0" smtClean="0">
                <a:solidFill>
                  <a:schemeClr val="tx1"/>
                </a:solidFill>
                <a:effectLst/>
                <a:latin typeface="Times New Roman" pitchFamily="18" charset="0"/>
                <a:cs typeface="Times New Roman" pitchFamily="18" charset="0"/>
              </a:rPr>
            </a:br>
            <a:endParaRPr lang="lv-LV" sz="4000" dirty="0" smtClean="0">
              <a:solidFill>
                <a:schemeClr val="tx1"/>
              </a:solidFill>
              <a:effectLst/>
              <a:latin typeface="Times New Roman" pitchFamily="18" charset="0"/>
              <a:cs typeface="Times New Roman" pitchFamily="18" charset="0"/>
            </a:endParaRPr>
          </a:p>
        </p:txBody>
      </p:sp>
      <p:sp>
        <p:nvSpPr>
          <p:cNvPr id="10243" name="Content Placeholder 2"/>
          <p:cNvSpPr>
            <a:spLocks noGrp="1"/>
          </p:cNvSpPr>
          <p:nvPr>
            <p:ph idx="1"/>
          </p:nvPr>
        </p:nvSpPr>
        <p:spPr>
          <a:xfrm>
            <a:off x="1115616" y="1600200"/>
            <a:ext cx="7571184" cy="4853136"/>
          </a:xfrm>
        </p:spPr>
        <p:txBody>
          <a:bodyPr/>
          <a:lstStyle/>
          <a:p>
            <a:pPr eaLnBrk="1" hangingPunct="1"/>
            <a:r>
              <a:rPr lang="lv-LV" sz="2800" dirty="0" smtClean="0">
                <a:latin typeface="Times New Roman" pitchFamily="18" charset="0"/>
                <a:cs typeface="Times New Roman" pitchFamily="18" charset="0"/>
              </a:rPr>
              <a:t>Lai paātrinātu metināmo malu metāla plastisko deformāciju, lieto uzkarsēšanu</a:t>
            </a:r>
          </a:p>
          <a:p>
            <a:pPr eaLnBrk="1" hangingPunct="1"/>
            <a:r>
              <a:rPr lang="lv-LV" sz="2800" dirty="0" smtClean="0">
                <a:latin typeface="Times New Roman" pitchFamily="18" charset="0"/>
                <a:cs typeface="Times New Roman" pitchFamily="18" charset="0"/>
              </a:rPr>
              <a:t> Plastiskās deformācijas un temperatūras (karsēšanas) apvienošana ļauj sametināt dažādus metālus</a:t>
            </a:r>
          </a:p>
          <a:p>
            <a:pPr algn="ctr" eaLnBrk="1" hangingPunct="1"/>
            <a:r>
              <a:rPr lang="lv-LV" sz="2800" dirty="0" smtClean="0">
                <a:latin typeface="Times New Roman" pitchFamily="18" charset="0"/>
                <a:cs typeface="Times New Roman" pitchFamily="18" charset="0"/>
              </a:rPr>
              <a:t>Pie šīs klases pieder: </a:t>
            </a:r>
          </a:p>
          <a:p>
            <a:pPr eaLnBrk="1" hangingPunct="1"/>
            <a:r>
              <a:rPr lang="lv-LV" sz="2800" dirty="0" smtClean="0">
                <a:latin typeface="Times New Roman" pitchFamily="18" charset="0"/>
                <a:cs typeface="Times New Roman" pitchFamily="18" charset="0"/>
              </a:rPr>
              <a:t>kalējmetināšana, </a:t>
            </a:r>
          </a:p>
          <a:p>
            <a:pPr algn="ctr" eaLnBrk="1" hangingPunct="1"/>
            <a:r>
              <a:rPr lang="lv-LV" sz="2800" dirty="0" err="1" smtClean="0">
                <a:latin typeface="Times New Roman" pitchFamily="18" charset="0"/>
                <a:cs typeface="Times New Roman" pitchFamily="18" charset="0"/>
              </a:rPr>
              <a:t>kontaktmetināšana</a:t>
            </a:r>
            <a:r>
              <a:rPr lang="lv-LV" sz="2800" dirty="0" smtClean="0">
                <a:latin typeface="Times New Roman" pitchFamily="18" charset="0"/>
                <a:cs typeface="Times New Roman" pitchFamily="18" charset="0"/>
              </a:rPr>
              <a:t>, </a:t>
            </a:r>
          </a:p>
          <a:p>
            <a:pPr algn="r" eaLnBrk="1" hangingPunct="1"/>
            <a:r>
              <a:rPr lang="lv-LV" sz="2800" dirty="0" smtClean="0">
                <a:latin typeface="Times New Roman" pitchFamily="18" charset="0"/>
                <a:cs typeface="Times New Roman" pitchFamily="18" charset="0"/>
              </a:rPr>
              <a:t>difūzijas metināšana.</a:t>
            </a:r>
          </a:p>
          <a:p>
            <a:pPr marL="82296" indent="0" eaLnBrk="1" hangingPunct="1">
              <a:buNone/>
            </a:pPr>
            <a:r>
              <a:rPr lang="lv-LV" sz="1600" dirty="0" smtClean="0">
                <a:latin typeface="Times New Roman" panose="02020603050405020304" pitchFamily="18" charset="0"/>
                <a:cs typeface="Times New Roman" panose="02020603050405020304" pitchFamily="18" charset="0"/>
              </a:rPr>
              <a:t>[2.1.2]</a:t>
            </a:r>
          </a:p>
        </p:txBody>
      </p:sp>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27</a:t>
            </a:fld>
            <a:endParaRPr lang="lv-LV"/>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7322" y="404664"/>
            <a:ext cx="7498080" cy="1143000"/>
          </a:xfrm>
        </p:spPr>
        <p:txBody>
          <a:bodyPr>
            <a:normAutofit/>
          </a:bodyPr>
          <a:lstStyle/>
          <a:p>
            <a:pPr algn="ctr"/>
            <a:r>
              <a:rPr lang="lv-LV" sz="3600" dirty="0" smtClean="0">
                <a:solidFill>
                  <a:schemeClr val="tx1"/>
                </a:solidFill>
                <a:effectLst/>
                <a:latin typeface="Times New Roman" pitchFamily="18" charset="0"/>
                <a:cs typeface="Times New Roman" pitchFamily="18" charset="0"/>
              </a:rPr>
              <a:t>Kalējmetināšanā</a:t>
            </a:r>
            <a:endParaRPr lang="lv-LV" sz="3600" dirty="0">
              <a:solidFill>
                <a:schemeClr val="tx1"/>
              </a:solidFill>
              <a:effectLst/>
              <a:latin typeface="Times New Roman" pitchFamily="18" charset="0"/>
              <a:cs typeface="Times New Roman" pitchFamily="18" charset="0"/>
            </a:endParaRPr>
          </a:p>
        </p:txBody>
      </p:sp>
      <p:sp>
        <p:nvSpPr>
          <p:cNvPr id="3" name="Content Placeholder 2"/>
          <p:cNvSpPr>
            <a:spLocks noGrp="1"/>
          </p:cNvSpPr>
          <p:nvPr>
            <p:ph idx="1"/>
          </p:nvPr>
        </p:nvSpPr>
        <p:spPr>
          <a:xfrm>
            <a:off x="1344168" y="1553464"/>
            <a:ext cx="7498080" cy="4900314"/>
          </a:xfrm>
        </p:spPr>
        <p:txBody>
          <a:bodyPr>
            <a:normAutofit lnSpcReduction="10000"/>
          </a:bodyPr>
          <a:lstStyle/>
          <a:p>
            <a:r>
              <a:rPr lang="lv-LV" sz="2600" dirty="0" err="1" smtClean="0">
                <a:latin typeface="Times New Roman" pitchFamily="18" charset="0"/>
                <a:cs typeface="Times New Roman" pitchFamily="18" charset="0"/>
              </a:rPr>
              <a:t>Kalējmetināšana</a:t>
            </a:r>
            <a:r>
              <a:rPr lang="lv-LV" sz="2600" dirty="0" smtClean="0">
                <a:latin typeface="Times New Roman" pitchFamily="18" charset="0"/>
                <a:cs typeface="Times New Roman" pitchFamily="18" charset="0"/>
              </a:rPr>
              <a:t> – šis </a:t>
            </a:r>
            <a:r>
              <a:rPr lang="lv-LV" sz="2600" dirty="0">
                <a:latin typeface="Times New Roman" pitchFamily="18" charset="0"/>
                <a:cs typeface="Times New Roman" pitchFamily="18" charset="0"/>
              </a:rPr>
              <a:t>ir vissenākais metināšanas veids, kas pazīstams jau </a:t>
            </a:r>
            <a:r>
              <a:rPr lang="lv-LV" sz="2600" dirty="0" smtClean="0">
                <a:latin typeface="Times New Roman" pitchFamily="18" charset="0"/>
                <a:cs typeface="Times New Roman" pitchFamily="18" charset="0"/>
              </a:rPr>
              <a:t>no </a:t>
            </a:r>
            <a:r>
              <a:rPr lang="lv-LV" sz="2600" dirty="0">
                <a:latin typeface="Times New Roman" pitchFamily="18" charset="0"/>
                <a:cs typeface="Times New Roman" pitchFamily="18" charset="0"/>
              </a:rPr>
              <a:t>dzelzs laikmeta </a:t>
            </a:r>
            <a:r>
              <a:rPr lang="lv-LV" sz="2600" dirty="0" smtClean="0">
                <a:latin typeface="Times New Roman" pitchFamily="18" charset="0"/>
                <a:cs typeface="Times New Roman" pitchFamily="18" charset="0"/>
              </a:rPr>
              <a:t>sākuma</a:t>
            </a:r>
          </a:p>
          <a:p>
            <a:endParaRPr lang="lv-LV" sz="2600" dirty="0" smtClean="0">
              <a:latin typeface="Times New Roman" pitchFamily="18" charset="0"/>
              <a:cs typeface="Times New Roman" pitchFamily="18" charset="0"/>
            </a:endParaRPr>
          </a:p>
          <a:p>
            <a:r>
              <a:rPr lang="lv-LV" sz="2600" dirty="0" smtClean="0">
                <a:latin typeface="Times New Roman" pitchFamily="18" charset="0"/>
                <a:cs typeface="Times New Roman" pitchFamily="18" charset="0"/>
              </a:rPr>
              <a:t> </a:t>
            </a:r>
            <a:r>
              <a:rPr lang="lv-LV" sz="2600" dirty="0">
                <a:latin typeface="Times New Roman" pitchFamily="18" charset="0"/>
                <a:cs typeface="Times New Roman" pitchFamily="18" charset="0"/>
              </a:rPr>
              <a:t>Pats process sastāv no vismaz divu detaļu sakarsēšanas drusku augstāk par kalšanas temperatūru, bet nesasniedz kušanas </a:t>
            </a:r>
            <a:r>
              <a:rPr lang="lv-LV" sz="2600" dirty="0" smtClean="0">
                <a:latin typeface="Times New Roman" pitchFamily="18" charset="0"/>
                <a:cs typeface="Times New Roman" pitchFamily="18" charset="0"/>
              </a:rPr>
              <a:t>temperatūru</a:t>
            </a:r>
            <a:r>
              <a:rPr lang="lv-LV" sz="2600" dirty="0">
                <a:latin typeface="Times New Roman" pitchFamily="18" charset="0"/>
                <a:cs typeface="Times New Roman" pitchFamily="18" charset="0"/>
              </a:rPr>
              <a:t>, detaļu savienošanu kopā un </a:t>
            </a:r>
            <a:r>
              <a:rPr lang="lv-LV" sz="2600" dirty="0" err="1" smtClean="0">
                <a:latin typeface="Times New Roman" pitchFamily="18" charset="0"/>
                <a:cs typeface="Times New Roman" pitchFamily="18" charset="0"/>
              </a:rPr>
              <a:t>caurkalšanu</a:t>
            </a:r>
            <a:r>
              <a:rPr lang="lv-LV" sz="2600" dirty="0" smtClean="0">
                <a:latin typeface="Times New Roman" pitchFamily="18" charset="0"/>
                <a:cs typeface="Times New Roman" pitchFamily="18" charset="0"/>
              </a:rPr>
              <a:t>. Rezultātā </a:t>
            </a:r>
            <a:r>
              <a:rPr lang="lv-LV" sz="2600" dirty="0">
                <a:latin typeface="Times New Roman" pitchFamily="18" charset="0"/>
                <a:cs typeface="Times New Roman" pitchFamily="18" charset="0"/>
              </a:rPr>
              <a:t>tiek iegūta viena vesela detaļa. </a:t>
            </a:r>
            <a:r>
              <a:rPr lang="lv-LV" sz="1600" dirty="0">
                <a:latin typeface="Times New Roman" pitchFamily="18" charset="0"/>
                <a:cs typeface="Times New Roman" pitchFamily="18" charset="0"/>
              </a:rPr>
              <a:t>[2.1.2</a:t>
            </a:r>
            <a:r>
              <a:rPr lang="lv-LV" sz="1600" dirty="0" smtClean="0">
                <a:latin typeface="Times New Roman" pitchFamily="18" charset="0"/>
                <a:cs typeface="Times New Roman" pitchFamily="18" charset="0"/>
              </a:rPr>
              <a:t>]</a:t>
            </a:r>
          </a:p>
          <a:p>
            <a:endParaRPr lang="lv-LV" sz="2600" dirty="0">
              <a:latin typeface="Times New Roman" pitchFamily="18" charset="0"/>
              <a:cs typeface="Times New Roman" pitchFamily="18" charset="0"/>
            </a:endParaRPr>
          </a:p>
          <a:p>
            <a:r>
              <a:rPr lang="lv-LV" sz="2600" dirty="0">
                <a:latin typeface="Times New Roman" pitchFamily="18" charset="0"/>
                <a:cs typeface="Times New Roman" pitchFamily="18" charset="0"/>
              </a:rPr>
              <a:t>Masveidīgi šī metināšanas metode tika izmantota līdz 19. </a:t>
            </a:r>
            <a:r>
              <a:rPr lang="lv-LV" sz="2600" dirty="0" err="1">
                <a:latin typeface="Times New Roman" pitchFamily="18" charset="0"/>
                <a:cs typeface="Times New Roman" pitchFamily="18" charset="0"/>
              </a:rPr>
              <a:t>gs</a:t>
            </a:r>
            <a:r>
              <a:rPr lang="lv-LV" sz="2600" dirty="0">
                <a:latin typeface="Times New Roman" pitchFamily="18" charset="0"/>
                <a:cs typeface="Times New Roman" pitchFamily="18" charset="0"/>
              </a:rPr>
              <a:t> beigām, jo vienkārši tad nebija citu alternatīvu. </a:t>
            </a:r>
            <a:endParaRPr lang="lv-LV" sz="2600" dirty="0" smtClean="0">
              <a:latin typeface="Times New Roman" pitchFamily="18" charset="0"/>
              <a:cs typeface="Times New Roman" pitchFamily="18" charset="0"/>
            </a:endParaRPr>
          </a:p>
          <a:p>
            <a:endParaRPr lang="lv-LV" sz="2600" dirty="0" smtClean="0">
              <a:latin typeface="Times New Roman" pitchFamily="18" charset="0"/>
              <a:cs typeface="Times New Roman" pitchFamily="18" charset="0"/>
            </a:endParaRPr>
          </a:p>
          <a:p>
            <a:endParaRPr lang="lv-LV" dirty="0"/>
          </a:p>
        </p:txBody>
      </p:sp>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28</a:t>
            </a:fld>
            <a:endParaRPr lang="lv-LV"/>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rmAutofit/>
          </a:bodyPr>
          <a:lstStyle/>
          <a:p>
            <a:pPr algn="ctr"/>
            <a:r>
              <a:rPr lang="lv-LV" sz="3600" dirty="0" smtClean="0">
                <a:solidFill>
                  <a:schemeClr val="tx1"/>
                </a:solidFill>
                <a:effectLst/>
                <a:latin typeface="Times New Roman" pitchFamily="18" charset="0"/>
                <a:cs typeface="Times New Roman" pitchFamily="18" charset="0"/>
              </a:rPr>
              <a:t>Elektriskā </a:t>
            </a:r>
            <a:r>
              <a:rPr lang="lv-LV" sz="3600" dirty="0" err="1" smtClean="0">
                <a:solidFill>
                  <a:schemeClr val="tx1"/>
                </a:solidFill>
                <a:effectLst/>
                <a:latin typeface="Times New Roman" pitchFamily="18" charset="0"/>
                <a:cs typeface="Times New Roman" pitchFamily="18" charset="0"/>
              </a:rPr>
              <a:t>kontaktmetināšana</a:t>
            </a:r>
            <a:r>
              <a:rPr lang="lv-LV" sz="3600" dirty="0" smtClean="0">
                <a:solidFill>
                  <a:schemeClr val="tx1"/>
                </a:solidFill>
                <a:effectLst/>
                <a:latin typeface="Times New Roman" pitchFamily="18" charset="0"/>
                <a:cs typeface="Times New Roman" pitchFamily="18" charset="0"/>
              </a:rPr>
              <a:t>:</a:t>
            </a:r>
          </a:p>
        </p:txBody>
      </p:sp>
      <p:sp>
        <p:nvSpPr>
          <p:cNvPr id="11267" name="Content Placeholder 2"/>
          <p:cNvSpPr>
            <a:spLocks noGrp="1"/>
          </p:cNvSpPr>
          <p:nvPr>
            <p:ph idx="1"/>
          </p:nvPr>
        </p:nvSpPr>
        <p:spPr>
          <a:xfrm>
            <a:off x="1435608" y="1447800"/>
            <a:ext cx="7498080" cy="5077544"/>
          </a:xfrm>
        </p:spPr>
        <p:txBody>
          <a:bodyPr>
            <a:normAutofit/>
          </a:bodyPr>
          <a:lstStyle/>
          <a:p>
            <a:endParaRPr lang="lv-LV" sz="1000" dirty="0" smtClean="0">
              <a:latin typeface="Times New Roman" pitchFamily="18" charset="0"/>
              <a:cs typeface="Times New Roman" pitchFamily="18" charset="0"/>
            </a:endParaRPr>
          </a:p>
          <a:p>
            <a:r>
              <a:rPr lang="lv-LV" sz="2600" dirty="0" smtClean="0">
                <a:latin typeface="Times New Roman" pitchFamily="18" charset="0"/>
                <a:cs typeface="Times New Roman" pitchFamily="18" charset="0"/>
              </a:rPr>
              <a:t>Izmanto siltumu, kas izdalās, strāvai plūstot caur detaļu saskarsmes vietu. Kad saskarsmes zonā ir sasniegta nepieciešamā temperatūra, metināmās detaļas saspiež, tā panākot to sametināšanos.</a:t>
            </a:r>
            <a:r>
              <a:rPr lang="lv-LV" sz="1600" dirty="0" smtClean="0">
                <a:latin typeface="Times New Roman" pitchFamily="18" charset="0"/>
                <a:cs typeface="Times New Roman" pitchFamily="18" charset="0"/>
              </a:rPr>
              <a:t>[2.1.2]</a:t>
            </a:r>
          </a:p>
          <a:p>
            <a:endParaRPr lang="lv-LV" sz="1000" dirty="0" smtClean="0">
              <a:latin typeface="Times New Roman" pitchFamily="18" charset="0"/>
              <a:cs typeface="Times New Roman" pitchFamily="18" charset="0"/>
            </a:endParaRPr>
          </a:p>
          <a:p>
            <a:r>
              <a:rPr lang="lv-LV" sz="2800" dirty="0" smtClean="0">
                <a:latin typeface="Times New Roman" pitchFamily="18" charset="0"/>
                <a:cs typeface="Times New Roman" pitchFamily="18" charset="0"/>
              </a:rPr>
              <a:t>Ir trīs kontaktmetināšanas veidi:</a:t>
            </a:r>
          </a:p>
          <a:p>
            <a:endParaRPr lang="lv-LV" sz="2800" dirty="0" smtClean="0">
              <a:latin typeface="Times New Roman" pitchFamily="18" charset="0"/>
              <a:cs typeface="Times New Roman" pitchFamily="18" charset="0"/>
            </a:endParaRPr>
          </a:p>
          <a:p>
            <a:r>
              <a:rPr lang="lv-LV" sz="2800" dirty="0" smtClean="0">
                <a:latin typeface="Times New Roman" pitchFamily="18" charset="0"/>
                <a:cs typeface="Times New Roman" pitchFamily="18" charset="0"/>
              </a:rPr>
              <a:t>Sadurmetināšana</a:t>
            </a:r>
          </a:p>
          <a:p>
            <a:pPr algn="ctr"/>
            <a:r>
              <a:rPr lang="lv-LV" sz="2800" dirty="0" smtClean="0">
                <a:latin typeface="Times New Roman" pitchFamily="18" charset="0"/>
                <a:cs typeface="Times New Roman" pitchFamily="18" charset="0"/>
              </a:rPr>
              <a:t>Punktmetināšana</a:t>
            </a:r>
          </a:p>
          <a:p>
            <a:pPr algn="r"/>
            <a:r>
              <a:rPr lang="lv-LV" sz="2800" dirty="0" smtClean="0">
                <a:latin typeface="Times New Roman" pitchFamily="18" charset="0"/>
                <a:cs typeface="Times New Roman" pitchFamily="18" charset="0"/>
              </a:rPr>
              <a:t>Rullīšmetināšana</a:t>
            </a:r>
          </a:p>
        </p:txBody>
      </p:sp>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29</a:t>
            </a:fld>
            <a:endParaRPr lang="lv-LV"/>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v-LV" sz="4400" dirty="0" smtClean="0">
                <a:solidFill>
                  <a:schemeClr val="tx1"/>
                </a:solidFill>
                <a:effectLst/>
                <a:latin typeface="Times New Roman" panose="02020603050405020304" pitchFamily="18" charset="0"/>
                <a:cs typeface="Times New Roman" panose="02020603050405020304" pitchFamily="18" charset="0"/>
              </a:rPr>
              <a:t>Metālapstrādes procesi</a:t>
            </a:r>
            <a:endParaRPr lang="lv-LV" sz="4400" dirty="0">
              <a:solidFill>
                <a:schemeClr val="tx1"/>
              </a:solidFill>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308448" y="1969283"/>
            <a:ext cx="7498080" cy="4800600"/>
          </a:xfrm>
        </p:spPr>
        <p:txBody>
          <a:bodyPr>
            <a:normAutofit/>
          </a:bodyPr>
          <a:lstStyle/>
          <a:p>
            <a:r>
              <a:rPr lang="lv-LV" dirty="0" smtClean="0">
                <a:latin typeface="Times New Roman" panose="02020603050405020304" pitchFamily="18" charset="0"/>
                <a:cs typeface="Times New Roman" panose="02020603050405020304" pitchFamily="18" charset="0"/>
              </a:rPr>
              <a:t>1. Metālapstrādes procesi (pirmsākumi,  izmantošana senatnē, mūsdienu </a:t>
            </a:r>
            <a:r>
              <a:rPr lang="lv-LV" dirty="0">
                <a:latin typeface="Times New Roman" panose="02020603050405020304" pitchFamily="18" charset="0"/>
                <a:cs typeface="Times New Roman" panose="02020603050405020304" pitchFamily="18" charset="0"/>
              </a:rPr>
              <a:t>metālapstrādes procesu </a:t>
            </a:r>
            <a:r>
              <a:rPr lang="lv-LV" dirty="0" smtClean="0">
                <a:latin typeface="Times New Roman" panose="02020603050405020304" pitchFamily="18" charset="0"/>
                <a:cs typeface="Times New Roman" panose="02020603050405020304" pitchFamily="18" charset="0"/>
              </a:rPr>
              <a:t>veidi).</a:t>
            </a:r>
          </a:p>
          <a:p>
            <a:r>
              <a:rPr lang="lv-LV" dirty="0" smtClean="0">
                <a:latin typeface="Times New Roman" panose="02020603050405020304" pitchFamily="18" charset="0"/>
                <a:cs typeface="Times New Roman" panose="02020603050405020304" pitchFamily="18" charset="0"/>
              </a:rPr>
              <a:t>2. </a:t>
            </a:r>
            <a:r>
              <a:rPr lang="lv-LV" dirty="0">
                <a:latin typeface="Times New Roman" panose="02020603050405020304" pitchFamily="18" charset="0"/>
                <a:cs typeface="Times New Roman" panose="02020603050405020304" pitchFamily="18" charset="0"/>
              </a:rPr>
              <a:t>Metināšana metālapstrādes </a:t>
            </a:r>
            <a:r>
              <a:rPr lang="lv-LV" dirty="0" smtClean="0">
                <a:latin typeface="Times New Roman" panose="02020603050405020304" pitchFamily="18" charset="0"/>
                <a:cs typeface="Times New Roman" panose="02020603050405020304" pitchFamily="18" charset="0"/>
              </a:rPr>
              <a:t>procesos (pirmsākumi, mūsdienu </a:t>
            </a:r>
            <a:r>
              <a:rPr lang="lv-LV" dirty="0">
                <a:latin typeface="Times New Roman" panose="02020603050405020304" pitchFamily="18" charset="0"/>
                <a:cs typeface="Times New Roman" panose="02020603050405020304" pitchFamily="18" charset="0"/>
              </a:rPr>
              <a:t>metināšanas procesu </a:t>
            </a:r>
            <a:r>
              <a:rPr lang="lv-LV" dirty="0" smtClean="0">
                <a:latin typeface="Times New Roman" panose="02020603050405020304" pitchFamily="18" charset="0"/>
                <a:cs typeface="Times New Roman" panose="02020603050405020304" pitchFamily="18" charset="0"/>
              </a:rPr>
              <a:t>veidi).</a:t>
            </a:r>
          </a:p>
          <a:p>
            <a:r>
              <a:rPr lang="lv-LV" dirty="0" smtClean="0">
                <a:latin typeface="Times New Roman" panose="02020603050405020304" pitchFamily="18" charset="0"/>
                <a:cs typeface="Times New Roman" panose="02020603050405020304" pitchFamily="18" charset="0"/>
              </a:rPr>
              <a:t>3. Metināšanas </a:t>
            </a:r>
            <a:r>
              <a:rPr lang="lv-LV" dirty="0">
                <a:latin typeface="Times New Roman" panose="02020603050405020304" pitchFamily="18" charset="0"/>
                <a:cs typeface="Times New Roman" panose="02020603050405020304" pitchFamily="18" charset="0"/>
              </a:rPr>
              <a:t>procesu </a:t>
            </a:r>
            <a:r>
              <a:rPr lang="lv-LV" dirty="0" smtClean="0">
                <a:latin typeface="Times New Roman" panose="02020603050405020304" pitchFamily="18" charset="0"/>
                <a:cs typeface="Times New Roman" panose="02020603050405020304" pitchFamily="18" charset="0"/>
              </a:rPr>
              <a:t>iedalījums </a:t>
            </a:r>
          </a:p>
          <a:p>
            <a:endParaRPr lang="en-GB" sz="16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3</a:t>
            </a:fld>
            <a:endParaRPr lang="lv-LV"/>
          </a:p>
        </p:txBody>
      </p:sp>
    </p:spTree>
    <p:extLst>
      <p:ext uri="{BB962C8B-B14F-4D97-AF65-F5344CB8AC3E}">
        <p14:creationId xmlns:p14="http://schemas.microsoft.com/office/powerpoint/2010/main" val="42816594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3508" y="137821"/>
            <a:ext cx="6274960" cy="1678304"/>
          </a:xfrm>
        </p:spPr>
        <p:txBody>
          <a:bodyPr>
            <a:normAutofit fontScale="90000"/>
          </a:bodyPr>
          <a:lstStyle/>
          <a:p>
            <a:pPr algn="ctr"/>
            <a:r>
              <a:rPr lang="en-GB" sz="4000" dirty="0">
                <a:solidFill>
                  <a:schemeClr val="tx1"/>
                </a:solidFill>
                <a:effectLst/>
                <a:latin typeface="Times New Roman" panose="02020603050405020304" pitchFamily="18" charset="0"/>
                <a:cs typeface="Times New Roman" panose="02020603050405020304" pitchFamily="18" charset="0"/>
              </a:rPr>
              <a:t>RSW(21 process) – Resistance Spot </a:t>
            </a:r>
            <a:r>
              <a:rPr lang="lv-LV" sz="4000" dirty="0" smtClean="0">
                <a:solidFill>
                  <a:schemeClr val="tx1"/>
                </a:solidFill>
                <a:effectLst/>
                <a:latin typeface="Times New Roman" panose="02020603050405020304" pitchFamily="18" charset="0"/>
                <a:cs typeface="Times New Roman" panose="02020603050405020304" pitchFamily="18" charset="0"/>
              </a:rPr>
              <a:t>W</a:t>
            </a:r>
            <a:r>
              <a:rPr lang="en-GB" sz="4000" dirty="0" err="1" smtClean="0">
                <a:solidFill>
                  <a:schemeClr val="tx1"/>
                </a:solidFill>
                <a:effectLst/>
                <a:latin typeface="Times New Roman" panose="02020603050405020304" pitchFamily="18" charset="0"/>
                <a:cs typeface="Times New Roman" panose="02020603050405020304" pitchFamily="18" charset="0"/>
              </a:rPr>
              <a:t>elding</a:t>
            </a:r>
            <a:r>
              <a:rPr lang="lv-LV" sz="4000" dirty="0" smtClean="0">
                <a:solidFill>
                  <a:schemeClr val="tx1"/>
                </a:solidFill>
                <a:effectLst/>
                <a:latin typeface="Times New Roman" panose="02020603050405020304" pitchFamily="18" charset="0"/>
                <a:cs typeface="Times New Roman" panose="02020603050405020304" pitchFamily="18" charset="0"/>
              </a:rPr>
              <a:t>-Kontaktmetināšana</a:t>
            </a:r>
            <a:r>
              <a:rPr lang="lv-LV" sz="4000" dirty="0">
                <a:solidFill>
                  <a:schemeClr val="tx1"/>
                </a:solidFill>
                <a:effectLst/>
                <a:latin typeface="Times New Roman" panose="02020603050405020304" pitchFamily="18" charset="0"/>
                <a:cs typeface="Times New Roman" panose="02020603050405020304" pitchFamily="18" charset="0"/>
              </a:rPr>
              <a:t>:</a:t>
            </a:r>
            <a:endParaRPr lang="en-GB" sz="4000" dirty="0">
              <a:solidFill>
                <a:schemeClr val="tx1"/>
              </a:solidFill>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40240" y="1844824"/>
            <a:ext cx="7746064" cy="3672408"/>
          </a:xfrm>
        </p:spPr>
        <p:txBody>
          <a:bodyPr>
            <a:normAutofit/>
          </a:bodyPr>
          <a:lstStyle/>
          <a:p>
            <a:r>
              <a:rPr lang="lv-LV" sz="2800" dirty="0">
                <a:latin typeface="Times New Roman" panose="02020603050405020304" pitchFamily="18" charset="0"/>
                <a:cs typeface="Times New Roman" panose="02020603050405020304" pitchFamily="18" charset="0"/>
              </a:rPr>
              <a:t>Tiek realizēta ievietojot detaļu starp 2 </a:t>
            </a:r>
            <a:r>
              <a:rPr lang="lv-LV" sz="2800" dirty="0" smtClean="0">
                <a:latin typeface="Times New Roman" panose="02020603050405020304" pitchFamily="18" charset="0"/>
                <a:cs typeface="Times New Roman" panose="02020603050405020304" pitchFamily="18" charset="0"/>
              </a:rPr>
              <a:t>elektrodiem </a:t>
            </a:r>
          </a:p>
          <a:p>
            <a:r>
              <a:rPr lang="lv-LV" sz="2800" dirty="0" smtClean="0">
                <a:latin typeface="Times New Roman" panose="02020603050405020304" pitchFamily="18" charset="0"/>
                <a:cs typeface="Times New Roman" panose="02020603050405020304" pitchFamily="18" charset="0"/>
              </a:rPr>
              <a:t>Starp </a:t>
            </a:r>
            <a:r>
              <a:rPr lang="lv-LV" sz="2800" dirty="0">
                <a:latin typeface="Times New Roman" panose="02020603050405020304" pitchFamily="18" charset="0"/>
                <a:cs typeface="Times New Roman" panose="02020603050405020304" pitchFamily="18" charset="0"/>
              </a:rPr>
              <a:t>rullīšiem, </a:t>
            </a:r>
            <a:r>
              <a:rPr lang="lv-LV" sz="2800" dirty="0" smtClean="0">
                <a:latin typeface="Times New Roman" panose="02020603050405020304" pitchFamily="18" charset="0"/>
                <a:cs typeface="Times New Roman" panose="02020603050405020304" pitchFamily="18" charset="0"/>
              </a:rPr>
              <a:t>ievieto detaļu  </a:t>
            </a:r>
            <a:r>
              <a:rPr lang="lv-LV" sz="2800" dirty="0">
                <a:latin typeface="Times New Roman" panose="02020603050405020304" pitchFamily="18" charset="0"/>
                <a:cs typeface="Times New Roman" panose="02020603050405020304" pitchFamily="18" charset="0"/>
              </a:rPr>
              <a:t>un virzīta no sākuma uz beigu </a:t>
            </a:r>
            <a:r>
              <a:rPr lang="lv-LV" sz="2800" dirty="0" smtClean="0">
                <a:latin typeface="Times New Roman" panose="02020603050405020304" pitchFamily="18" charset="0"/>
                <a:cs typeface="Times New Roman" panose="02020603050405020304" pitchFamily="18" charset="0"/>
              </a:rPr>
              <a:t>punktu</a:t>
            </a:r>
          </a:p>
          <a:p>
            <a:r>
              <a:rPr lang="lv-LV" sz="2800" dirty="0" smtClean="0">
                <a:latin typeface="Times New Roman" panose="02020603050405020304" pitchFamily="18" charset="0"/>
                <a:cs typeface="Times New Roman" panose="02020603050405020304" pitchFamily="18" charset="0"/>
              </a:rPr>
              <a:t>Ievietojot </a:t>
            </a:r>
            <a:r>
              <a:rPr lang="lv-LV" sz="2800" dirty="0">
                <a:latin typeface="Times New Roman" panose="02020603050405020304" pitchFamily="18" charset="0"/>
                <a:cs typeface="Times New Roman" panose="02020603050405020304" pitchFamily="18" charset="0"/>
              </a:rPr>
              <a:t>detaļu starp 2 piespiedējiem, kurus ar speciāla mehānisma palīdzību piespiež pie metināmajām </a:t>
            </a:r>
            <a:r>
              <a:rPr lang="lv-LV" sz="2800" dirty="0" smtClean="0">
                <a:latin typeface="Times New Roman" panose="02020603050405020304" pitchFamily="18" charset="0"/>
                <a:cs typeface="Times New Roman" panose="02020603050405020304" pitchFamily="18" charset="0"/>
              </a:rPr>
              <a:t>plāksnēm. </a:t>
            </a:r>
          </a:p>
        </p:txBody>
      </p:sp>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30</a:t>
            </a:fld>
            <a:endParaRPr lang="lv-LV"/>
          </a:p>
        </p:txBody>
      </p:sp>
      <p:pic>
        <p:nvPicPr>
          <p:cNvPr id="5" name="Picture 4"/>
          <p:cNvPicPr>
            <a:picLocks noChangeAspect="1"/>
          </p:cNvPicPr>
          <p:nvPr/>
        </p:nvPicPr>
        <p:blipFill>
          <a:blip r:embed="rId2" cstate="print"/>
          <a:stretch>
            <a:fillRect/>
          </a:stretch>
        </p:blipFill>
        <p:spPr>
          <a:xfrm>
            <a:off x="34439" y="4744854"/>
            <a:ext cx="2777512" cy="2113146"/>
          </a:xfrm>
          <a:prstGeom prst="rect">
            <a:avLst/>
          </a:prstGeom>
        </p:spPr>
      </p:pic>
      <p:pic>
        <p:nvPicPr>
          <p:cNvPr id="7" name="Picture 6"/>
          <p:cNvPicPr>
            <a:picLocks noChangeAspect="1"/>
          </p:cNvPicPr>
          <p:nvPr/>
        </p:nvPicPr>
        <p:blipFill>
          <a:blip r:embed="rId3"/>
          <a:stretch>
            <a:fillRect/>
          </a:stretch>
        </p:blipFill>
        <p:spPr>
          <a:xfrm>
            <a:off x="6074534" y="4509120"/>
            <a:ext cx="2511770" cy="2268899"/>
          </a:xfrm>
          <a:prstGeom prst="rect">
            <a:avLst/>
          </a:prstGeom>
        </p:spPr>
      </p:pic>
      <p:pic>
        <p:nvPicPr>
          <p:cNvPr id="10" name="Picture 9"/>
          <p:cNvPicPr>
            <a:picLocks noChangeAspect="1"/>
          </p:cNvPicPr>
          <p:nvPr/>
        </p:nvPicPr>
        <p:blipFill>
          <a:blip r:embed="rId4"/>
          <a:stretch>
            <a:fillRect/>
          </a:stretch>
        </p:blipFill>
        <p:spPr>
          <a:xfrm>
            <a:off x="3167442" y="4840249"/>
            <a:ext cx="2907092" cy="1966469"/>
          </a:xfrm>
          <a:prstGeom prst="rect">
            <a:avLst/>
          </a:prstGeom>
        </p:spPr>
      </p:pic>
    </p:spTree>
    <p:extLst>
      <p:ext uri="{BB962C8B-B14F-4D97-AF65-F5344CB8AC3E}">
        <p14:creationId xmlns:p14="http://schemas.microsoft.com/office/powerpoint/2010/main" val="13674369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sz="4400" dirty="0" smtClean="0">
                <a:solidFill>
                  <a:schemeClr val="tx1"/>
                </a:solidFill>
                <a:effectLst/>
                <a:latin typeface="Times New Roman" pitchFamily="18" charset="0"/>
                <a:cs typeface="Times New Roman" pitchFamily="18" charset="0"/>
              </a:rPr>
              <a:t>Rokas </a:t>
            </a:r>
            <a:r>
              <a:rPr lang="lv-LV" sz="4400" dirty="0" err="1" smtClean="0">
                <a:solidFill>
                  <a:schemeClr val="tx1"/>
                </a:solidFill>
                <a:effectLst/>
                <a:latin typeface="Times New Roman" pitchFamily="18" charset="0"/>
                <a:cs typeface="Times New Roman" pitchFamily="18" charset="0"/>
              </a:rPr>
              <a:t>kontaktmetināšanas</a:t>
            </a:r>
            <a:endParaRPr lang="lv-LV" dirty="0"/>
          </a:p>
        </p:txBody>
      </p:sp>
      <p:sp>
        <p:nvSpPr>
          <p:cNvPr id="3" name="Content Placeholder 2"/>
          <p:cNvSpPr>
            <a:spLocks noGrp="1"/>
          </p:cNvSpPr>
          <p:nvPr>
            <p:ph idx="1"/>
          </p:nvPr>
        </p:nvSpPr>
        <p:spPr/>
        <p:txBody>
          <a:bodyPr/>
          <a:lstStyle/>
          <a:p>
            <a:r>
              <a:rPr lang="lv-LV" sz="2800" dirty="0" smtClean="0">
                <a:latin typeface="Times New Roman" pitchFamily="18" charset="0"/>
                <a:cs typeface="Times New Roman" pitchFamily="18" charset="0"/>
              </a:rPr>
              <a:t>Jaunākās paaudzes profesionālie metināmie aparāti domāti divpusējai un vienpusējai </a:t>
            </a:r>
            <a:r>
              <a:rPr lang="lv-LV" sz="2800" dirty="0" err="1" smtClean="0">
                <a:latin typeface="Times New Roman" pitchFamily="18" charset="0"/>
                <a:cs typeface="Times New Roman" pitchFamily="18" charset="0"/>
              </a:rPr>
              <a:t>kontaktmetināšanai</a:t>
            </a:r>
            <a:r>
              <a:rPr lang="lv-LV" sz="2800" dirty="0" smtClean="0">
                <a:latin typeface="Times New Roman" pitchFamily="18" charset="0"/>
                <a:cs typeface="Times New Roman" pitchFamily="18" charset="0"/>
              </a:rPr>
              <a:t> pie automašīnas virsbūves remonta, pie bukšu iztaisnošanas, paplākšņu, skrūvju, </a:t>
            </a:r>
            <a:r>
              <a:rPr lang="lv-LV" sz="2800" dirty="0" err="1" smtClean="0">
                <a:latin typeface="Times New Roman" pitchFamily="18" charset="0"/>
                <a:cs typeface="Times New Roman" pitchFamily="18" charset="0"/>
              </a:rPr>
              <a:t>moldingu</a:t>
            </a:r>
            <a:r>
              <a:rPr lang="lv-LV" sz="2800" dirty="0" smtClean="0">
                <a:latin typeface="Times New Roman" pitchFamily="18" charset="0"/>
                <a:cs typeface="Times New Roman" pitchFamily="18" charset="0"/>
              </a:rPr>
              <a:t> turētāju un citu elementu piemetināšanai.</a:t>
            </a:r>
          </a:p>
          <a:p>
            <a:endParaRPr lang="lv-LV" dirty="0"/>
          </a:p>
        </p:txBody>
      </p:sp>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31</a:t>
            </a:fld>
            <a:endParaRPr lang="lv-LV"/>
          </a:p>
        </p:txBody>
      </p:sp>
      <p:pic>
        <p:nvPicPr>
          <p:cNvPr id="5" name="Picture 2"/>
          <p:cNvPicPr>
            <a:picLocks noChangeAspect="1" noChangeArrowheads="1"/>
          </p:cNvPicPr>
          <p:nvPr/>
        </p:nvPicPr>
        <p:blipFill>
          <a:blip r:embed="rId2" cstate="print"/>
          <a:srcRect/>
          <a:stretch>
            <a:fillRect/>
          </a:stretch>
        </p:blipFill>
        <p:spPr bwMode="auto">
          <a:xfrm>
            <a:off x="1331640" y="4221088"/>
            <a:ext cx="7416824" cy="2088232"/>
          </a:xfrm>
          <a:prstGeom prst="rect">
            <a:avLst/>
          </a:prstGeom>
          <a:noFill/>
          <a:ln w="9525">
            <a:noFill/>
            <a:miter lim="800000"/>
            <a:headEnd/>
            <a:tailEnd/>
          </a:ln>
        </p:spPr>
      </p:pic>
      <p:sp>
        <p:nvSpPr>
          <p:cNvPr id="6" name="Rectangle 5"/>
          <p:cNvSpPr/>
          <p:nvPr/>
        </p:nvSpPr>
        <p:spPr>
          <a:xfrm>
            <a:off x="4139952" y="3678823"/>
            <a:ext cx="732893" cy="338554"/>
          </a:xfrm>
          <a:prstGeom prst="rect">
            <a:avLst/>
          </a:prstGeom>
        </p:spPr>
        <p:txBody>
          <a:bodyPr wrap="none">
            <a:spAutoFit/>
          </a:bodyPr>
          <a:lstStyle/>
          <a:p>
            <a:r>
              <a:rPr lang="en-GB" sz="1600" dirty="0">
                <a:latin typeface="Times New Roman" panose="02020603050405020304" pitchFamily="18" charset="0"/>
                <a:cs typeface="Times New Roman" panose="02020603050405020304" pitchFamily="18" charset="0"/>
              </a:rPr>
              <a:t>[2.1.2]</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359898"/>
            <a:ext cx="6955864" cy="1472184"/>
          </a:xfrm>
        </p:spPr>
        <p:txBody>
          <a:bodyPr/>
          <a:lstStyle/>
          <a:p>
            <a:pPr algn="ctr"/>
            <a:r>
              <a:rPr lang="lv-LV" sz="3600" dirty="0" smtClean="0">
                <a:solidFill>
                  <a:schemeClr val="tx1"/>
                </a:solidFill>
                <a:effectLst/>
                <a:latin typeface="Times New Roman" pitchFamily="18" charset="0"/>
                <a:cs typeface="Times New Roman" pitchFamily="18" charset="0"/>
              </a:rPr>
              <a:t>Difūzijas metināšana:</a:t>
            </a:r>
            <a:r>
              <a:rPr lang="lv-LV" sz="4400" dirty="0" smtClean="0">
                <a:latin typeface="Times New Roman" pitchFamily="18" charset="0"/>
                <a:cs typeface="Times New Roman" pitchFamily="18" charset="0"/>
              </a:rPr>
              <a:t/>
            </a:r>
            <a:br>
              <a:rPr lang="lv-LV" sz="4400" dirty="0" smtClean="0">
                <a:latin typeface="Times New Roman" pitchFamily="18" charset="0"/>
                <a:cs typeface="Times New Roman" pitchFamily="18" charset="0"/>
              </a:rPr>
            </a:br>
            <a:endParaRPr lang="lv-LV" dirty="0"/>
          </a:p>
        </p:txBody>
      </p:sp>
      <p:sp>
        <p:nvSpPr>
          <p:cNvPr id="3" name="Subtitle 2"/>
          <p:cNvSpPr>
            <a:spLocks noGrp="1"/>
          </p:cNvSpPr>
          <p:nvPr>
            <p:ph type="subTitle" idx="1"/>
          </p:nvPr>
        </p:nvSpPr>
        <p:spPr>
          <a:xfrm>
            <a:off x="1773326" y="1412776"/>
            <a:ext cx="6840760" cy="2088232"/>
          </a:xfrm>
        </p:spPr>
        <p:txBody>
          <a:bodyPr>
            <a:normAutofit/>
          </a:bodyPr>
          <a:lstStyle/>
          <a:p>
            <a:r>
              <a:rPr lang="lv-LV" sz="2800" dirty="0" smtClean="0">
                <a:solidFill>
                  <a:schemeClr val="tx1"/>
                </a:solidFill>
                <a:latin typeface="Times New Roman" pitchFamily="18" charset="0"/>
                <a:cs typeface="Times New Roman" pitchFamily="18" charset="0"/>
              </a:rPr>
              <a:t>Veic </a:t>
            </a:r>
            <a:r>
              <a:rPr lang="lv-LV" sz="2800" dirty="0" err="1" smtClean="0">
                <a:solidFill>
                  <a:schemeClr val="tx1"/>
                </a:solidFill>
                <a:latin typeface="Times New Roman" pitchFamily="18" charset="0"/>
                <a:cs typeface="Times New Roman" pitchFamily="18" charset="0"/>
              </a:rPr>
              <a:t>vakummā</a:t>
            </a:r>
            <a:r>
              <a:rPr lang="lv-LV" sz="2800" dirty="0" smtClean="0">
                <a:solidFill>
                  <a:schemeClr val="tx1"/>
                </a:solidFill>
                <a:latin typeface="Times New Roman" pitchFamily="18" charset="0"/>
                <a:cs typeface="Times New Roman" pitchFamily="18" charset="0"/>
              </a:rPr>
              <a:t> sagataves sildot un vienlaicīgi saspiežot, materiāla virsējos slāņos notiek savstarpēja atomu pārvietošanās (difūzija). Kuras rezultātā detaļas sametinās</a:t>
            </a:r>
          </a:p>
          <a:p>
            <a:endParaRPr lang="lv-LV" dirty="0"/>
          </a:p>
        </p:txBody>
      </p:sp>
      <p:sp>
        <p:nvSpPr>
          <p:cNvPr id="6" name="Slide Number Placeholder 5"/>
          <p:cNvSpPr>
            <a:spLocks noGrp="1"/>
          </p:cNvSpPr>
          <p:nvPr>
            <p:ph type="sldNum" sz="quarter" idx="12"/>
          </p:nvPr>
        </p:nvSpPr>
        <p:spPr/>
        <p:txBody>
          <a:bodyPr/>
          <a:lstStyle/>
          <a:p>
            <a:pPr>
              <a:defRPr/>
            </a:pPr>
            <a:fld id="{2A613F25-6C04-4916-A257-6B0393F1F942}" type="slidenum">
              <a:rPr lang="lv-LV" smtClean="0"/>
              <a:pPr>
                <a:defRPr/>
              </a:pPr>
              <a:t>32</a:t>
            </a:fld>
            <a:endParaRPr lang="lv-LV"/>
          </a:p>
        </p:txBody>
      </p:sp>
      <p:pic>
        <p:nvPicPr>
          <p:cNvPr id="54274" name="Picture 2" descr="Att&amp;emacr;lu rezult&amp;amacr;ti vaic&amp;amacr;jumam “met&amp;amacr;lu metin&amp;amacr;šana”"/>
          <p:cNvPicPr>
            <a:picLocks noChangeAspect="1" noChangeArrowheads="1"/>
          </p:cNvPicPr>
          <p:nvPr/>
        </p:nvPicPr>
        <p:blipFill>
          <a:blip r:embed="rId2" cstate="print"/>
          <a:srcRect/>
          <a:stretch>
            <a:fillRect/>
          </a:stretch>
        </p:blipFill>
        <p:spPr bwMode="auto">
          <a:xfrm>
            <a:off x="4820274" y="3781334"/>
            <a:ext cx="3462678" cy="2744258"/>
          </a:xfrm>
          <a:prstGeom prst="rect">
            <a:avLst/>
          </a:prstGeom>
          <a:noFill/>
        </p:spPr>
      </p:pic>
      <p:pic>
        <p:nvPicPr>
          <p:cNvPr id="7" name="Picture 6"/>
          <p:cNvPicPr>
            <a:picLocks noChangeAspect="1"/>
          </p:cNvPicPr>
          <p:nvPr/>
        </p:nvPicPr>
        <p:blipFill>
          <a:blip r:embed="rId3" cstate="print"/>
          <a:stretch>
            <a:fillRect/>
          </a:stretch>
        </p:blipFill>
        <p:spPr>
          <a:xfrm>
            <a:off x="1305805" y="3781334"/>
            <a:ext cx="3050171" cy="2744258"/>
          </a:xfrm>
          <a:prstGeom prst="rect">
            <a:avLst/>
          </a:prstGeom>
        </p:spPr>
      </p:pic>
      <p:sp>
        <p:nvSpPr>
          <p:cNvPr id="4" name="Rectangle 3"/>
          <p:cNvSpPr/>
          <p:nvPr/>
        </p:nvSpPr>
        <p:spPr>
          <a:xfrm>
            <a:off x="6551613" y="2740103"/>
            <a:ext cx="732893" cy="338554"/>
          </a:xfrm>
          <a:prstGeom prst="rect">
            <a:avLst/>
          </a:prstGeom>
        </p:spPr>
        <p:txBody>
          <a:bodyPr wrap="none">
            <a:spAutoFit/>
          </a:bodyPr>
          <a:lstStyle/>
          <a:p>
            <a:r>
              <a:rPr lang="en-GB" sz="1600" dirty="0">
                <a:latin typeface="Times New Roman" panose="02020603050405020304" pitchFamily="18" charset="0"/>
                <a:cs typeface="Times New Roman" panose="02020603050405020304" pitchFamily="18" charset="0"/>
              </a:rPr>
              <a:t>[2.1.2]</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1"/>
          </p:nvPr>
        </p:nvSpPr>
        <p:spPr>
          <a:xfrm>
            <a:off x="971600" y="1196752"/>
            <a:ext cx="7471172" cy="5429250"/>
          </a:xfrm>
        </p:spPr>
        <p:txBody>
          <a:bodyPr/>
          <a:lstStyle/>
          <a:p>
            <a:pPr eaLnBrk="1" hangingPunct="1">
              <a:buFont typeface="Arial" charset="0"/>
              <a:buNone/>
            </a:pPr>
            <a:endParaRPr lang="lv-LV" sz="1400" dirty="0" smtClean="0">
              <a:latin typeface="Times New Roman" pitchFamily="18" charset="0"/>
              <a:cs typeface="Times New Roman" pitchFamily="18" charset="0"/>
            </a:endParaRPr>
          </a:p>
          <a:p>
            <a:pPr eaLnBrk="1" hangingPunct="1"/>
            <a:r>
              <a:rPr lang="lv-LV" sz="2800" dirty="0" smtClean="0">
                <a:latin typeface="Times New Roman" pitchFamily="18" charset="0"/>
                <a:cs typeface="Times New Roman" pitchFamily="18" charset="0"/>
              </a:rPr>
              <a:t>Metināšanas veida pamatā ir savienojamo detaļu malu </a:t>
            </a:r>
            <a:r>
              <a:rPr lang="lv-LV" sz="2800" u="sng" dirty="0" smtClean="0">
                <a:latin typeface="Times New Roman" pitchFamily="18" charset="0"/>
                <a:cs typeface="Times New Roman" pitchFamily="18" charset="0"/>
              </a:rPr>
              <a:t>izkausēšana</a:t>
            </a:r>
            <a:r>
              <a:rPr lang="lv-LV" sz="2800" dirty="0" smtClean="0">
                <a:latin typeface="Times New Roman" pitchFamily="18" charset="0"/>
                <a:cs typeface="Times New Roman" pitchFamily="18" charset="0"/>
              </a:rPr>
              <a:t>, izkausētais metāls saplūst un veido divu metāla malu savienojumu </a:t>
            </a:r>
          </a:p>
          <a:p>
            <a:pPr eaLnBrk="1" hangingPunct="1">
              <a:buFont typeface="Arial" charset="0"/>
              <a:buNone/>
            </a:pPr>
            <a:endParaRPr lang="lv-LV" sz="2000" dirty="0" smtClean="0">
              <a:latin typeface="Times New Roman" pitchFamily="18" charset="0"/>
              <a:cs typeface="Times New Roman" pitchFamily="18" charset="0"/>
            </a:endParaRPr>
          </a:p>
          <a:p>
            <a:pPr eaLnBrk="1" hangingPunct="1"/>
            <a:r>
              <a:rPr lang="lv-LV" sz="2800" dirty="0" smtClean="0">
                <a:latin typeface="Times New Roman" pitchFamily="18" charset="0"/>
                <a:cs typeface="Times New Roman" pitchFamily="18" charset="0"/>
              </a:rPr>
              <a:t>Pie šīs klases pieder:</a:t>
            </a:r>
          </a:p>
          <a:p>
            <a:pPr eaLnBrk="1" hangingPunct="1"/>
            <a:r>
              <a:rPr lang="lv-LV" sz="2800" dirty="0" smtClean="0">
                <a:latin typeface="Times New Roman" pitchFamily="18" charset="0"/>
                <a:cs typeface="Times New Roman" pitchFamily="18" charset="0"/>
              </a:rPr>
              <a:t>Elektriskā </a:t>
            </a:r>
            <a:r>
              <a:rPr lang="lv-LV" sz="2800" b="1" dirty="0" smtClean="0">
                <a:latin typeface="Times New Roman" pitchFamily="18" charset="0"/>
                <a:cs typeface="Times New Roman" pitchFamily="18" charset="0"/>
              </a:rPr>
              <a:t>loka metināšanas </a:t>
            </a:r>
            <a:r>
              <a:rPr lang="lv-LV" sz="2800" dirty="0" smtClean="0">
                <a:latin typeface="Times New Roman" pitchFamily="18" charset="0"/>
                <a:cs typeface="Times New Roman" pitchFamily="18" charset="0"/>
              </a:rPr>
              <a:t>veidi; </a:t>
            </a:r>
          </a:p>
          <a:p>
            <a:pPr eaLnBrk="1" hangingPunct="1"/>
            <a:r>
              <a:rPr lang="lv-LV" sz="2800" dirty="0" err="1" smtClean="0">
                <a:latin typeface="Times New Roman" pitchFamily="18" charset="0"/>
                <a:cs typeface="Times New Roman" pitchFamily="18" charset="0"/>
              </a:rPr>
              <a:t>Gāzmetināšana</a:t>
            </a:r>
            <a:r>
              <a:rPr lang="lv-LV" sz="2800" dirty="0" smtClean="0">
                <a:latin typeface="Times New Roman" pitchFamily="18" charset="0"/>
                <a:cs typeface="Times New Roman" pitchFamily="18" charset="0"/>
              </a:rPr>
              <a:t>; </a:t>
            </a:r>
          </a:p>
          <a:p>
            <a:pPr eaLnBrk="1" hangingPunct="1"/>
            <a:r>
              <a:rPr lang="lv-LV" sz="2800" dirty="0" err="1" smtClean="0">
                <a:latin typeface="Times New Roman" pitchFamily="18" charset="0"/>
                <a:cs typeface="Times New Roman" pitchFamily="18" charset="0"/>
              </a:rPr>
              <a:t>Elektrosārņu</a:t>
            </a:r>
            <a:r>
              <a:rPr lang="lv-LV" sz="2800" dirty="0" smtClean="0">
                <a:latin typeface="Times New Roman" pitchFamily="18" charset="0"/>
                <a:cs typeface="Times New Roman" pitchFamily="18" charset="0"/>
              </a:rPr>
              <a:t>;</a:t>
            </a:r>
          </a:p>
          <a:p>
            <a:pPr eaLnBrk="1" hangingPunct="1"/>
            <a:r>
              <a:rPr lang="lv-LV" sz="2800" dirty="0" smtClean="0">
                <a:latin typeface="Times New Roman" pitchFamily="18" charset="0"/>
                <a:cs typeface="Times New Roman" pitchFamily="18" charset="0"/>
              </a:rPr>
              <a:t>Plazmas;</a:t>
            </a:r>
          </a:p>
          <a:p>
            <a:pPr eaLnBrk="1" hangingPunct="1"/>
            <a:r>
              <a:rPr lang="lv-LV" sz="2800" dirty="0" err="1" smtClean="0">
                <a:latin typeface="Times New Roman" pitchFamily="18" charset="0"/>
                <a:cs typeface="Times New Roman" pitchFamily="18" charset="0"/>
              </a:rPr>
              <a:t>Lāzermetināšana</a:t>
            </a:r>
            <a:r>
              <a:rPr lang="lv-LV" sz="2800" dirty="0" smtClean="0">
                <a:latin typeface="Times New Roman" pitchFamily="18" charset="0"/>
                <a:cs typeface="Times New Roman" pitchFamily="18" charset="0"/>
              </a:rPr>
              <a:t>.</a:t>
            </a:r>
            <a:r>
              <a:rPr lang="lv-LV" sz="1600" dirty="0" smtClean="0">
                <a:latin typeface="Times New Roman" pitchFamily="18" charset="0"/>
                <a:cs typeface="Times New Roman" pitchFamily="18" charset="0"/>
              </a:rPr>
              <a:t>[2.1.1]</a:t>
            </a:r>
          </a:p>
          <a:p>
            <a:pPr eaLnBrk="1" hangingPunct="1">
              <a:buFontTx/>
              <a:buNone/>
            </a:pPr>
            <a:endParaRPr lang="lv-LV" sz="2000" dirty="0" smtClean="0"/>
          </a:p>
          <a:p>
            <a:pPr eaLnBrk="1" hangingPunct="1"/>
            <a:endParaRPr lang="lv-LV" sz="2000" dirty="0" smtClean="0"/>
          </a:p>
          <a:p>
            <a:pPr eaLnBrk="1" hangingPunct="1"/>
            <a:endParaRPr lang="lv-LV" sz="2000" dirty="0" smtClean="0"/>
          </a:p>
          <a:p>
            <a:pPr eaLnBrk="1" hangingPunct="1"/>
            <a:endParaRPr lang="lv-LV" sz="2000" dirty="0" smtClean="0"/>
          </a:p>
          <a:p>
            <a:pPr eaLnBrk="1" hangingPunct="1">
              <a:buFontTx/>
              <a:buNone/>
            </a:pPr>
            <a:endParaRPr lang="lv-LV" sz="2000" dirty="0" smtClean="0"/>
          </a:p>
        </p:txBody>
      </p:sp>
      <p:sp>
        <p:nvSpPr>
          <p:cNvPr id="14339" name="Rectangle 2"/>
          <p:cNvSpPr>
            <a:spLocks noChangeArrowheads="1"/>
          </p:cNvSpPr>
          <p:nvPr/>
        </p:nvSpPr>
        <p:spPr bwMode="auto">
          <a:xfrm>
            <a:off x="1259632" y="476672"/>
            <a:ext cx="7561262" cy="707886"/>
          </a:xfrm>
          <a:prstGeom prst="rect">
            <a:avLst/>
          </a:prstGeom>
          <a:noFill/>
          <a:ln w="9525">
            <a:noFill/>
            <a:miter lim="800000"/>
            <a:headEnd/>
            <a:tailEnd/>
          </a:ln>
        </p:spPr>
        <p:txBody>
          <a:bodyPr>
            <a:spAutoFit/>
          </a:bodyPr>
          <a:lstStyle/>
          <a:p>
            <a:pPr algn="ctr"/>
            <a:r>
              <a:rPr lang="lv-LV" sz="4000" dirty="0" smtClean="0">
                <a:latin typeface="Times New Roman" pitchFamily="18" charset="0"/>
                <a:cs typeface="Times New Roman" pitchFamily="18" charset="0"/>
              </a:rPr>
              <a:t>3. grupa – </a:t>
            </a:r>
            <a:r>
              <a:rPr lang="lv-LV" sz="4000" b="1" dirty="0" smtClean="0">
                <a:latin typeface="Times New Roman" pitchFamily="18" charset="0"/>
                <a:cs typeface="Times New Roman" pitchFamily="18" charset="0"/>
              </a:rPr>
              <a:t>Termiskā klase</a:t>
            </a:r>
            <a:endParaRPr lang="lv-LV" sz="40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33</a:t>
            </a:fld>
            <a:endParaRPr lang="lv-LV"/>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8468" y="31718"/>
            <a:ext cx="7498080" cy="1143000"/>
          </a:xfrm>
        </p:spPr>
        <p:txBody>
          <a:bodyPr>
            <a:noAutofit/>
          </a:bodyPr>
          <a:lstStyle/>
          <a:p>
            <a:pPr algn="ctr"/>
            <a:r>
              <a:rPr lang="lv-LV" sz="2800" dirty="0" smtClean="0">
                <a:solidFill>
                  <a:schemeClr val="tx1"/>
                </a:solidFill>
                <a:effectLst/>
                <a:latin typeface="Times New Roman" panose="02020603050405020304" pitchFamily="18" charset="0"/>
                <a:cs typeface="Times New Roman" panose="02020603050405020304" pitchFamily="18" charset="0"/>
              </a:rPr>
              <a:t>Elektriskā loka metināšanas veidu grupas:</a:t>
            </a:r>
            <a:endParaRPr lang="en-GB" sz="2800" dirty="0">
              <a:solidFill>
                <a:schemeClr val="tx1"/>
              </a:solidFill>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79366" y="1153364"/>
            <a:ext cx="7962882" cy="5877272"/>
          </a:xfrm>
        </p:spPr>
        <p:txBody>
          <a:bodyPr>
            <a:normAutofit lnSpcReduction="10000"/>
          </a:bodyPr>
          <a:lstStyle/>
          <a:p>
            <a:r>
              <a:rPr lang="lv-LV" sz="2800" b="1" u="sng" dirty="0" smtClean="0">
                <a:latin typeface="Times New Roman" panose="02020603050405020304" pitchFamily="18" charset="0"/>
                <a:cs typeface="Times New Roman" panose="02020603050405020304" pitchFamily="18" charset="0"/>
              </a:rPr>
              <a:t>111</a:t>
            </a:r>
            <a:r>
              <a:rPr lang="lv-LV" sz="2800" dirty="0" smtClean="0">
                <a:latin typeface="Times New Roman" panose="02020603050405020304" pitchFamily="18" charset="0"/>
                <a:cs typeface="Times New Roman" panose="02020603050405020304" pitchFamily="18" charset="0"/>
              </a:rPr>
              <a:t>  Rokas loka metināšana ar kustošu elektrodu (MMA);</a:t>
            </a:r>
          </a:p>
          <a:p>
            <a:r>
              <a:rPr lang="lv-LV" sz="2800" b="1" u="sng" dirty="0">
                <a:latin typeface="Times New Roman" panose="02020603050405020304" pitchFamily="18" charset="0"/>
                <a:cs typeface="Times New Roman" panose="02020603050405020304" pitchFamily="18" charset="0"/>
              </a:rPr>
              <a:t>135</a:t>
            </a:r>
            <a:r>
              <a:rPr lang="lv-LV" sz="2800" dirty="0">
                <a:latin typeface="Times New Roman" panose="02020603050405020304" pitchFamily="18" charset="0"/>
                <a:cs typeface="Times New Roman" panose="02020603050405020304" pitchFamily="18" charset="0"/>
              </a:rPr>
              <a:t>  </a:t>
            </a:r>
            <a:r>
              <a:rPr lang="sv-SE" sz="2800" dirty="0">
                <a:latin typeface="Times New Roman" panose="02020603050405020304" pitchFamily="18" charset="0"/>
                <a:cs typeface="Times New Roman" panose="02020603050405020304" pitchFamily="18" charset="0"/>
              </a:rPr>
              <a:t>Loka metināšana ar monolīto stiepli</a:t>
            </a:r>
            <a:r>
              <a:rPr lang="lv-LV" sz="2800" dirty="0">
                <a:latin typeface="Times New Roman" panose="02020603050405020304" pitchFamily="18" charset="0"/>
                <a:cs typeface="Times New Roman" panose="02020603050405020304" pitchFamily="18" charset="0"/>
              </a:rPr>
              <a:t> aktīvā gāzē(MAG);</a:t>
            </a:r>
          </a:p>
          <a:p>
            <a:r>
              <a:rPr lang="lv-LV" sz="2800" b="1" u="sng" dirty="0">
                <a:latin typeface="Times New Roman" panose="02020603050405020304" pitchFamily="18" charset="0"/>
                <a:cs typeface="Times New Roman" panose="02020603050405020304" pitchFamily="18" charset="0"/>
              </a:rPr>
              <a:t>131</a:t>
            </a:r>
            <a:r>
              <a:rPr lang="lv-LV" sz="2800" dirty="0">
                <a:latin typeface="Times New Roman" panose="02020603050405020304" pitchFamily="18" charset="0"/>
                <a:cs typeface="Times New Roman" panose="02020603050405020304" pitchFamily="18" charset="0"/>
              </a:rPr>
              <a:t>  </a:t>
            </a:r>
            <a:r>
              <a:rPr lang="sv-SE" sz="2800" dirty="0">
                <a:latin typeface="Times New Roman" panose="02020603050405020304" pitchFamily="18" charset="0"/>
                <a:cs typeface="Times New Roman" panose="02020603050405020304" pitchFamily="18" charset="0"/>
              </a:rPr>
              <a:t>Loka metināšana ar monolīto stiepli</a:t>
            </a:r>
            <a:r>
              <a:rPr lang="lv-LV" sz="2800" dirty="0">
                <a:latin typeface="Times New Roman" panose="02020603050405020304" pitchFamily="18" charset="0"/>
                <a:cs typeface="Times New Roman" panose="02020603050405020304" pitchFamily="18" charset="0"/>
              </a:rPr>
              <a:t> inertā gāzē(MIG);</a:t>
            </a:r>
          </a:p>
          <a:p>
            <a:r>
              <a:rPr lang="lv-LV" sz="2800" b="1" u="sng" dirty="0">
                <a:latin typeface="Times New Roman" panose="02020603050405020304" pitchFamily="18" charset="0"/>
                <a:cs typeface="Times New Roman" panose="02020603050405020304" pitchFamily="18" charset="0"/>
              </a:rPr>
              <a:t>141</a:t>
            </a:r>
            <a:r>
              <a:rPr lang="lv-LV" sz="2800" dirty="0">
                <a:latin typeface="Times New Roman" panose="02020603050405020304" pitchFamily="18" charset="0"/>
                <a:cs typeface="Times New Roman" panose="02020603050405020304" pitchFamily="18" charset="0"/>
              </a:rPr>
              <a:t>  Loka metināšana ar volframa elektrodu ar monolīto piedevu materiālu (stiepli vai stieni) inertā gāzē(TIG</a:t>
            </a:r>
            <a:r>
              <a:rPr lang="lv-LV" sz="2800" dirty="0" smtClean="0">
                <a:latin typeface="Times New Roman" panose="02020603050405020304" pitchFamily="18" charset="0"/>
                <a:cs typeface="Times New Roman" panose="02020603050405020304" pitchFamily="18" charset="0"/>
              </a:rPr>
              <a:t>);</a:t>
            </a:r>
          </a:p>
          <a:p>
            <a:r>
              <a:rPr lang="lv-LV" sz="2800" b="1" u="sng" dirty="0" smtClean="0">
                <a:latin typeface="Times New Roman" panose="02020603050405020304" pitchFamily="18" charset="0"/>
                <a:cs typeface="Times New Roman" panose="02020603050405020304" pitchFamily="18" charset="0"/>
              </a:rPr>
              <a:t>114</a:t>
            </a:r>
            <a:r>
              <a:rPr lang="lv-LV" sz="2800" dirty="0" smtClean="0">
                <a:latin typeface="Times New Roman" panose="02020603050405020304" pitchFamily="18" charset="0"/>
                <a:cs typeface="Times New Roman" panose="02020603050405020304" pitchFamily="18" charset="0"/>
              </a:rPr>
              <a:t>  Loka metināšana ar </a:t>
            </a:r>
            <a:r>
              <a:rPr lang="lv-LV" sz="2800" dirty="0" err="1" smtClean="0">
                <a:latin typeface="Times New Roman" panose="02020603050405020304" pitchFamily="18" charset="0"/>
                <a:cs typeface="Times New Roman" panose="02020603050405020304" pitchFamily="18" charset="0"/>
              </a:rPr>
              <a:t>pašaisargājošo</a:t>
            </a:r>
            <a:r>
              <a:rPr lang="lv-LV" sz="2800" dirty="0" smtClean="0">
                <a:latin typeface="Times New Roman" panose="02020603050405020304" pitchFamily="18" charset="0"/>
                <a:cs typeface="Times New Roman" panose="02020603050405020304" pitchFamily="18" charset="0"/>
              </a:rPr>
              <a:t> </a:t>
            </a:r>
            <a:r>
              <a:rPr lang="lv-LV" sz="2800" dirty="0" err="1" smtClean="0">
                <a:latin typeface="Times New Roman" panose="02020603050405020304" pitchFamily="18" charset="0"/>
                <a:cs typeface="Times New Roman" panose="02020603050405020304" pitchFamily="18" charset="0"/>
              </a:rPr>
              <a:t>pulverstiepli</a:t>
            </a:r>
            <a:r>
              <a:rPr lang="lv-LV" sz="2800" dirty="0" smtClean="0">
                <a:latin typeface="Times New Roman" panose="02020603050405020304" pitchFamily="18" charset="0"/>
                <a:cs typeface="Times New Roman" panose="02020603050405020304" pitchFamily="18" charset="0"/>
              </a:rPr>
              <a:t>;</a:t>
            </a:r>
          </a:p>
          <a:p>
            <a:r>
              <a:rPr lang="lv-LV" sz="2800" b="1" u="sng" dirty="0" smtClean="0">
                <a:latin typeface="Times New Roman" panose="02020603050405020304" pitchFamily="18" charset="0"/>
                <a:cs typeface="Times New Roman" panose="02020603050405020304" pitchFamily="18" charset="0"/>
              </a:rPr>
              <a:t>121</a:t>
            </a:r>
            <a:r>
              <a:rPr lang="lv-LV" sz="2800" u="sng" dirty="0" smtClean="0">
                <a:latin typeface="Times New Roman" panose="02020603050405020304" pitchFamily="18" charset="0"/>
                <a:cs typeface="Times New Roman" panose="02020603050405020304" pitchFamily="18" charset="0"/>
              </a:rPr>
              <a:t> </a:t>
            </a:r>
            <a:r>
              <a:rPr lang="lv-LV" sz="2800" dirty="0" smtClean="0">
                <a:latin typeface="Times New Roman" panose="02020603050405020304" pitchFamily="18" charset="0"/>
                <a:cs typeface="Times New Roman" panose="02020603050405020304" pitchFamily="18" charset="0"/>
              </a:rPr>
              <a:t> Loka metināšana ar monolīto stiepli zem kušņiem.</a:t>
            </a:r>
            <a:r>
              <a:rPr lang="lv-LV" sz="1600" dirty="0" smtClean="0">
                <a:latin typeface="Times New Roman" panose="02020603050405020304" pitchFamily="18" charset="0"/>
                <a:cs typeface="Times New Roman" panose="02020603050405020304" pitchFamily="18" charset="0"/>
              </a:rPr>
              <a:t>[2.1.1]</a:t>
            </a:r>
          </a:p>
          <a:p>
            <a:endParaRPr lang="en-GB" sz="24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34</a:t>
            </a:fld>
            <a:endParaRPr lang="lv-LV"/>
          </a:p>
        </p:txBody>
      </p:sp>
    </p:spTree>
    <p:extLst>
      <p:ext uri="{BB962C8B-B14F-4D97-AF65-F5344CB8AC3E}">
        <p14:creationId xmlns:p14="http://schemas.microsoft.com/office/powerpoint/2010/main" val="1666228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5568" y="404664"/>
            <a:ext cx="7498080" cy="3816424"/>
          </a:xfrm>
        </p:spPr>
        <p:txBody>
          <a:bodyPr/>
          <a:lstStyle/>
          <a:p>
            <a:pPr algn="ctr"/>
            <a:r>
              <a:rPr lang="lv-LV" dirty="0" smtClean="0">
                <a:latin typeface="Times New Roman" panose="02020603050405020304" pitchFamily="18" charset="0"/>
                <a:cs typeface="Times New Roman" panose="02020603050405020304" pitchFamily="18" charset="0"/>
              </a:rPr>
              <a:t>Loka metināšana sākas ar elektrisko loku</a:t>
            </a:r>
            <a:endParaRPr lang="lv-LV" dirty="0">
              <a:latin typeface="Times New Roman" panose="02020603050405020304" pitchFamily="18" charset="0"/>
              <a:cs typeface="Times New Roman" panose="02020603050405020304" pitchFamily="18" charset="0"/>
            </a:endParaRPr>
          </a:p>
          <a:p>
            <a:endParaRPr lang="lv-LV" dirty="0"/>
          </a:p>
          <a:p>
            <a:endParaRPr lang="en-GB" dirty="0"/>
          </a:p>
        </p:txBody>
      </p:sp>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35</a:t>
            </a:fld>
            <a:endParaRPr lang="lv-LV"/>
          </a:p>
        </p:txBody>
      </p:sp>
      <p:pic>
        <p:nvPicPr>
          <p:cNvPr id="5" name="Picture 4"/>
          <p:cNvPicPr>
            <a:picLocks noChangeAspect="1"/>
          </p:cNvPicPr>
          <p:nvPr/>
        </p:nvPicPr>
        <p:blipFill>
          <a:blip r:embed="rId2" cstate="print"/>
          <a:stretch>
            <a:fillRect/>
          </a:stretch>
        </p:blipFill>
        <p:spPr>
          <a:xfrm>
            <a:off x="2843808" y="1227673"/>
            <a:ext cx="4391340" cy="5542815"/>
          </a:xfrm>
          <a:prstGeom prst="rect">
            <a:avLst/>
          </a:prstGeom>
        </p:spPr>
      </p:pic>
      <p:sp>
        <p:nvSpPr>
          <p:cNvPr id="2" name="TextBox 1"/>
          <p:cNvSpPr txBox="1"/>
          <p:nvPr/>
        </p:nvSpPr>
        <p:spPr>
          <a:xfrm>
            <a:off x="1941414" y="1598965"/>
            <a:ext cx="1152128" cy="369332"/>
          </a:xfrm>
          <a:prstGeom prst="rect">
            <a:avLst/>
          </a:prstGeom>
          <a:noFill/>
        </p:spPr>
        <p:txBody>
          <a:bodyPr wrap="square" rtlCol="0">
            <a:spAutoFit/>
          </a:bodyPr>
          <a:lstStyle/>
          <a:p>
            <a:r>
              <a:rPr lang="lv-LV" dirty="0" smtClean="0"/>
              <a:t>Elektrods</a:t>
            </a:r>
            <a:endParaRPr lang="en-GB" dirty="0"/>
          </a:p>
        </p:txBody>
      </p:sp>
      <p:sp>
        <p:nvSpPr>
          <p:cNvPr id="6" name="TextBox 5"/>
          <p:cNvSpPr txBox="1"/>
          <p:nvPr/>
        </p:nvSpPr>
        <p:spPr>
          <a:xfrm>
            <a:off x="1331640" y="2379801"/>
            <a:ext cx="1826141" cy="369332"/>
          </a:xfrm>
          <a:prstGeom prst="rect">
            <a:avLst/>
          </a:prstGeom>
          <a:noFill/>
        </p:spPr>
        <p:txBody>
          <a:bodyPr wrap="none" rtlCol="0">
            <a:spAutoFit/>
          </a:bodyPr>
          <a:lstStyle/>
          <a:p>
            <a:r>
              <a:rPr lang="lv-LV" dirty="0" smtClean="0"/>
              <a:t>Elektriskais loks</a:t>
            </a:r>
            <a:endParaRPr lang="en-GB" dirty="0"/>
          </a:p>
        </p:txBody>
      </p:sp>
      <p:sp>
        <p:nvSpPr>
          <p:cNvPr id="7" name="TextBox 6"/>
          <p:cNvSpPr txBox="1"/>
          <p:nvPr/>
        </p:nvSpPr>
        <p:spPr>
          <a:xfrm>
            <a:off x="2051720" y="3654501"/>
            <a:ext cx="1368152" cy="369332"/>
          </a:xfrm>
          <a:prstGeom prst="rect">
            <a:avLst/>
          </a:prstGeom>
          <a:noFill/>
        </p:spPr>
        <p:txBody>
          <a:bodyPr wrap="square" rtlCol="0">
            <a:spAutoFit/>
          </a:bodyPr>
          <a:lstStyle/>
          <a:p>
            <a:r>
              <a:rPr lang="lv-LV" dirty="0" smtClean="0"/>
              <a:t>Krāteris</a:t>
            </a:r>
            <a:endParaRPr lang="en-GB" dirty="0"/>
          </a:p>
        </p:txBody>
      </p:sp>
    </p:spTree>
    <p:extLst>
      <p:ext uri="{BB962C8B-B14F-4D97-AF65-F5344CB8AC3E}">
        <p14:creationId xmlns:p14="http://schemas.microsoft.com/office/powerpoint/2010/main" val="5041298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36</a:t>
            </a:fld>
            <a:endParaRPr lang="lv-LV"/>
          </a:p>
        </p:txBody>
      </p:sp>
      <p:pic>
        <p:nvPicPr>
          <p:cNvPr id="34817" name="Picture 1"/>
          <p:cNvPicPr>
            <a:picLocks noChangeAspect="1" noChangeArrowheads="1"/>
          </p:cNvPicPr>
          <p:nvPr/>
        </p:nvPicPr>
        <p:blipFill>
          <a:blip r:embed="rId2" cstate="print"/>
          <a:srcRect/>
          <a:stretch>
            <a:fillRect/>
          </a:stretch>
        </p:blipFill>
        <p:spPr bwMode="auto">
          <a:xfrm>
            <a:off x="1461345" y="1761467"/>
            <a:ext cx="7246898" cy="4782208"/>
          </a:xfrm>
          <a:prstGeom prst="rect">
            <a:avLst/>
          </a:prstGeom>
          <a:noFill/>
          <a:ln w="9525">
            <a:noFill/>
            <a:miter lim="800000"/>
            <a:headEnd/>
            <a:tailEnd/>
          </a:ln>
        </p:spPr>
      </p:pic>
      <p:sp>
        <p:nvSpPr>
          <p:cNvPr id="7" name="Rectangle 6"/>
          <p:cNvSpPr/>
          <p:nvPr/>
        </p:nvSpPr>
        <p:spPr>
          <a:xfrm>
            <a:off x="971600" y="332656"/>
            <a:ext cx="7704856" cy="1323439"/>
          </a:xfrm>
          <a:prstGeom prst="rect">
            <a:avLst/>
          </a:prstGeom>
        </p:spPr>
        <p:txBody>
          <a:bodyPr wrap="square">
            <a:spAutoFit/>
          </a:bodyPr>
          <a:lstStyle/>
          <a:p>
            <a:pPr algn="ctr"/>
            <a:r>
              <a:rPr lang="lv-LV" sz="4000" dirty="0" smtClean="0">
                <a:latin typeface="Times New Roman" pitchFamily="18" charset="0"/>
                <a:cs typeface="Times New Roman" pitchFamily="18" charset="0"/>
              </a:rPr>
              <a:t>MMA-111 process – </a:t>
            </a:r>
            <a:r>
              <a:rPr lang="lv-LV" sz="4000" dirty="0" err="1" smtClean="0">
                <a:latin typeface="Times New Roman" pitchFamily="18" charset="0"/>
                <a:cs typeface="Times New Roman" pitchFamily="18" charset="0"/>
              </a:rPr>
              <a:t>Manual</a:t>
            </a:r>
            <a:r>
              <a:rPr lang="lv-LV" sz="4000" dirty="0" smtClean="0">
                <a:latin typeface="Times New Roman" pitchFamily="18" charset="0"/>
                <a:cs typeface="Times New Roman" pitchFamily="18" charset="0"/>
              </a:rPr>
              <a:t> </a:t>
            </a:r>
            <a:r>
              <a:rPr lang="lv-LV" sz="4000" dirty="0" err="1" smtClean="0">
                <a:latin typeface="Times New Roman" pitchFamily="18" charset="0"/>
                <a:cs typeface="Times New Roman" pitchFamily="18" charset="0"/>
              </a:rPr>
              <a:t>Metal</a:t>
            </a:r>
            <a:r>
              <a:rPr lang="lv-LV" sz="4000" dirty="0" smtClean="0">
                <a:latin typeface="Times New Roman" pitchFamily="18" charset="0"/>
                <a:cs typeface="Times New Roman" pitchFamily="18" charset="0"/>
              </a:rPr>
              <a:t> </a:t>
            </a:r>
            <a:r>
              <a:rPr lang="lv-LV" sz="4000" dirty="0" err="1" smtClean="0">
                <a:latin typeface="Times New Roman" pitchFamily="18" charset="0"/>
                <a:cs typeface="Times New Roman" pitchFamily="18" charset="0"/>
              </a:rPr>
              <a:t>Arc</a:t>
            </a:r>
            <a:r>
              <a:rPr lang="lv-LV" sz="4000" dirty="0" smtClean="0">
                <a:latin typeface="Times New Roman" pitchFamily="18" charset="0"/>
                <a:cs typeface="Times New Roman" pitchFamily="18" charset="0"/>
              </a:rPr>
              <a:t> </a:t>
            </a:r>
            <a:r>
              <a:rPr lang="lv-LV" sz="4000" dirty="0" err="1" smtClean="0">
                <a:latin typeface="Times New Roman" pitchFamily="18" charset="0"/>
                <a:cs typeface="Times New Roman" pitchFamily="18" charset="0"/>
              </a:rPr>
              <a:t>Welding</a:t>
            </a:r>
            <a:endParaRPr lang="lv-LV" sz="40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0"/>
            <a:ext cx="7498080" cy="3267744"/>
          </a:xfrm>
        </p:spPr>
        <p:txBody>
          <a:bodyPr>
            <a:normAutofit/>
          </a:bodyPr>
          <a:lstStyle/>
          <a:p>
            <a:pPr algn="ctr"/>
            <a:r>
              <a:rPr lang="lv-LV" sz="4400" dirty="0" smtClean="0">
                <a:solidFill>
                  <a:schemeClr val="tx1"/>
                </a:solidFill>
                <a:effectLst/>
                <a:latin typeface="Times New Roman" pitchFamily="18" charset="0"/>
                <a:cs typeface="Times New Roman" pitchFamily="18" charset="0"/>
              </a:rPr>
              <a:t>TIG-141 process</a:t>
            </a:r>
            <a:br>
              <a:rPr lang="lv-LV" sz="4400" dirty="0" smtClean="0">
                <a:solidFill>
                  <a:schemeClr val="tx1"/>
                </a:solidFill>
                <a:effectLst/>
                <a:latin typeface="Times New Roman" pitchFamily="18" charset="0"/>
                <a:cs typeface="Times New Roman" pitchFamily="18" charset="0"/>
              </a:rPr>
            </a:br>
            <a:r>
              <a:rPr lang="lv-LV" sz="4400" dirty="0" err="1" smtClean="0">
                <a:solidFill>
                  <a:schemeClr val="tx1"/>
                </a:solidFill>
                <a:effectLst/>
                <a:latin typeface="Times New Roman" pitchFamily="18" charset="0"/>
                <a:cs typeface="Times New Roman" pitchFamily="18" charset="0"/>
              </a:rPr>
              <a:t>Tungsten</a:t>
            </a:r>
            <a:r>
              <a:rPr lang="lv-LV" sz="4400" dirty="0" smtClean="0">
                <a:solidFill>
                  <a:schemeClr val="tx1"/>
                </a:solidFill>
                <a:effectLst/>
                <a:latin typeface="Times New Roman" pitchFamily="18" charset="0"/>
                <a:cs typeface="Times New Roman" pitchFamily="18" charset="0"/>
              </a:rPr>
              <a:t> </a:t>
            </a:r>
            <a:r>
              <a:rPr lang="lv-LV" sz="4400" dirty="0" err="1" smtClean="0">
                <a:solidFill>
                  <a:schemeClr val="tx1"/>
                </a:solidFill>
                <a:effectLst/>
                <a:latin typeface="Times New Roman" pitchFamily="18" charset="0"/>
                <a:cs typeface="Times New Roman" pitchFamily="18" charset="0"/>
              </a:rPr>
              <a:t>Inert</a:t>
            </a:r>
            <a:r>
              <a:rPr lang="lv-LV" sz="4400" dirty="0" smtClean="0">
                <a:solidFill>
                  <a:schemeClr val="tx1"/>
                </a:solidFill>
                <a:effectLst/>
                <a:latin typeface="Times New Roman" pitchFamily="18" charset="0"/>
                <a:cs typeface="Times New Roman" pitchFamily="18" charset="0"/>
              </a:rPr>
              <a:t> </a:t>
            </a:r>
            <a:r>
              <a:rPr lang="lv-LV" sz="4400" dirty="0" err="1" smtClean="0">
                <a:solidFill>
                  <a:schemeClr val="tx1"/>
                </a:solidFill>
                <a:effectLst/>
                <a:latin typeface="Times New Roman" pitchFamily="18" charset="0"/>
                <a:cs typeface="Times New Roman" pitchFamily="18" charset="0"/>
              </a:rPr>
              <a:t>Gas</a:t>
            </a:r>
            <a:r>
              <a:rPr lang="lv-LV" sz="4400" dirty="0" smtClean="0">
                <a:solidFill>
                  <a:schemeClr val="tx1"/>
                </a:solidFill>
                <a:effectLst/>
                <a:latin typeface="Times New Roman" pitchFamily="18" charset="0"/>
                <a:cs typeface="Times New Roman" pitchFamily="18" charset="0"/>
              </a:rPr>
              <a:t> </a:t>
            </a:r>
            <a:r>
              <a:rPr lang="lv-LV" sz="4400" dirty="0" err="1" smtClean="0">
                <a:solidFill>
                  <a:schemeClr val="tx1"/>
                </a:solidFill>
                <a:effectLst/>
                <a:latin typeface="Times New Roman" pitchFamily="18" charset="0"/>
                <a:cs typeface="Times New Roman" pitchFamily="18" charset="0"/>
              </a:rPr>
              <a:t>Welding</a:t>
            </a:r>
            <a:r>
              <a:rPr lang="lv-LV" sz="4400" dirty="0" smtClean="0">
                <a:solidFill>
                  <a:schemeClr val="tx1"/>
                </a:solidFill>
                <a:effectLst/>
                <a:latin typeface="Times New Roman" pitchFamily="18" charset="0"/>
                <a:cs typeface="Times New Roman" pitchFamily="18" charset="0"/>
              </a:rPr>
              <a:t> -</a:t>
            </a:r>
            <a:r>
              <a:rPr lang="lv-LV" sz="4400" dirty="0" smtClean="0">
                <a:solidFill>
                  <a:prstClr val="black"/>
                </a:solidFill>
              </a:rPr>
              <a:t> </a:t>
            </a:r>
            <a:r>
              <a:rPr lang="lv-LV" sz="4400" dirty="0" smtClean="0">
                <a:solidFill>
                  <a:schemeClr val="tx1"/>
                </a:solidFill>
                <a:effectLst/>
                <a:latin typeface="Times New Roman" pitchFamily="18" charset="0"/>
                <a:cs typeface="Times New Roman" pitchFamily="18" charset="0"/>
              </a:rPr>
              <a:t>Volframa - Inertā Gāzes metināšana</a:t>
            </a:r>
            <a:endParaRPr lang="lv-LV" dirty="0"/>
          </a:p>
        </p:txBody>
      </p:sp>
      <p:sp>
        <p:nvSpPr>
          <p:cNvPr id="3" name="Slide Number Placeholder 2"/>
          <p:cNvSpPr>
            <a:spLocks noGrp="1"/>
          </p:cNvSpPr>
          <p:nvPr>
            <p:ph type="sldNum" sz="quarter" idx="12"/>
          </p:nvPr>
        </p:nvSpPr>
        <p:spPr/>
        <p:txBody>
          <a:bodyPr/>
          <a:lstStyle/>
          <a:p>
            <a:pPr>
              <a:defRPr/>
            </a:pPr>
            <a:fld id="{506B0D68-0630-451C-A7EE-AD80792DCF95}" type="slidenum">
              <a:rPr lang="lv-LV" smtClean="0"/>
              <a:pPr>
                <a:defRPr/>
              </a:pPr>
              <a:t>37</a:t>
            </a:fld>
            <a:endParaRPr lang="lv-LV"/>
          </a:p>
        </p:txBody>
      </p:sp>
      <p:pic>
        <p:nvPicPr>
          <p:cNvPr id="117762" name="Picture 2"/>
          <p:cNvPicPr>
            <a:picLocks noChangeAspect="1" noChangeArrowheads="1"/>
          </p:cNvPicPr>
          <p:nvPr/>
        </p:nvPicPr>
        <p:blipFill>
          <a:blip r:embed="rId2" cstate="print"/>
          <a:srcRect/>
          <a:stretch>
            <a:fillRect/>
          </a:stretch>
        </p:blipFill>
        <p:spPr bwMode="auto">
          <a:xfrm>
            <a:off x="1763688" y="3140968"/>
            <a:ext cx="6646500" cy="3525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168" y="188640"/>
            <a:ext cx="7498080" cy="1858536"/>
          </a:xfrm>
        </p:spPr>
        <p:txBody>
          <a:bodyPr>
            <a:normAutofit fontScale="90000"/>
          </a:bodyPr>
          <a:lstStyle/>
          <a:p>
            <a:pPr algn="ctr"/>
            <a:r>
              <a:rPr lang="lv-LV" sz="4000" dirty="0" smtClean="0">
                <a:solidFill>
                  <a:schemeClr val="tx1"/>
                </a:solidFill>
                <a:effectLst/>
                <a:latin typeface="Times New Roman" pitchFamily="18" charset="0"/>
                <a:cs typeface="Times New Roman" pitchFamily="18" charset="0"/>
              </a:rPr>
              <a:t>Metināšana zem kušņu kārtas – SAW (</a:t>
            </a:r>
            <a:r>
              <a:rPr lang="en-US" sz="4000" dirty="0" smtClean="0">
                <a:solidFill>
                  <a:schemeClr val="tx1"/>
                </a:solidFill>
                <a:effectLst/>
                <a:latin typeface="Times New Roman" pitchFamily="18" charset="0"/>
                <a:cs typeface="Times New Roman" pitchFamily="18" charset="0"/>
              </a:rPr>
              <a:t>submerged arc welding) </a:t>
            </a:r>
            <a:r>
              <a:rPr lang="lv-LV" sz="4000" dirty="0" smtClean="0">
                <a:solidFill>
                  <a:schemeClr val="tx1"/>
                </a:solidFill>
                <a:effectLst/>
                <a:latin typeface="Times New Roman" pitchFamily="18" charset="0"/>
                <a:cs typeface="Times New Roman" pitchFamily="18" charset="0"/>
              </a:rPr>
              <a:t>procesa kods</a:t>
            </a:r>
            <a:r>
              <a:rPr lang="en-US" sz="4000" dirty="0" smtClean="0">
                <a:solidFill>
                  <a:schemeClr val="tx1"/>
                </a:solidFill>
                <a:effectLst/>
                <a:latin typeface="Times New Roman" pitchFamily="18" charset="0"/>
                <a:cs typeface="Times New Roman" pitchFamily="18" charset="0"/>
              </a:rPr>
              <a:t>121</a:t>
            </a:r>
            <a:endParaRPr lang="lv-LV" dirty="0"/>
          </a:p>
        </p:txBody>
      </p:sp>
      <p:sp>
        <p:nvSpPr>
          <p:cNvPr id="3" name="Slide Number Placeholder 2"/>
          <p:cNvSpPr>
            <a:spLocks noGrp="1"/>
          </p:cNvSpPr>
          <p:nvPr>
            <p:ph type="sldNum" sz="quarter" idx="12"/>
          </p:nvPr>
        </p:nvSpPr>
        <p:spPr/>
        <p:txBody>
          <a:bodyPr/>
          <a:lstStyle/>
          <a:p>
            <a:pPr>
              <a:defRPr/>
            </a:pPr>
            <a:fld id="{506B0D68-0630-451C-A7EE-AD80792DCF95}" type="slidenum">
              <a:rPr lang="lv-LV" smtClean="0"/>
              <a:pPr>
                <a:defRPr/>
              </a:pPr>
              <a:t>38</a:t>
            </a:fld>
            <a:endParaRPr lang="lv-LV"/>
          </a:p>
        </p:txBody>
      </p:sp>
      <p:pic>
        <p:nvPicPr>
          <p:cNvPr id="1026" name="Picture 2"/>
          <p:cNvPicPr>
            <a:picLocks noChangeAspect="1" noChangeArrowheads="1"/>
          </p:cNvPicPr>
          <p:nvPr/>
        </p:nvPicPr>
        <p:blipFill>
          <a:blip r:embed="rId2" cstate="print"/>
          <a:srcRect/>
          <a:stretch>
            <a:fillRect/>
          </a:stretch>
        </p:blipFill>
        <p:spPr bwMode="auto">
          <a:xfrm>
            <a:off x="2771800" y="2029815"/>
            <a:ext cx="5472608" cy="4293096"/>
          </a:xfrm>
          <a:prstGeom prst="rect">
            <a:avLst/>
          </a:prstGeom>
          <a:noFill/>
          <a:ln w="9525">
            <a:noFill/>
            <a:miter lim="800000"/>
            <a:headEnd/>
            <a:tailEnd/>
          </a:ln>
        </p:spPr>
      </p:pic>
      <p:pic>
        <p:nvPicPr>
          <p:cNvPr id="4" name="Picture 3"/>
          <p:cNvPicPr>
            <a:picLocks noChangeAspect="1"/>
          </p:cNvPicPr>
          <p:nvPr/>
        </p:nvPicPr>
        <p:blipFill>
          <a:blip r:embed="rId3" cstate="print"/>
          <a:stretch>
            <a:fillRect/>
          </a:stretch>
        </p:blipFill>
        <p:spPr>
          <a:xfrm>
            <a:off x="908947" y="6570804"/>
            <a:ext cx="4572396" cy="274344"/>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v-LV" sz="3600" dirty="0" smtClean="0">
                <a:solidFill>
                  <a:schemeClr val="tx1"/>
                </a:solidFill>
                <a:effectLst/>
                <a:latin typeface="Times New Roman" pitchFamily="18" charset="0"/>
                <a:cs typeface="Times New Roman" pitchFamily="18" charset="0"/>
              </a:rPr>
              <a:t>Metināšana ar elektrisko loku</a:t>
            </a:r>
            <a:endParaRPr lang="lv-LV" sz="3600" dirty="0">
              <a:solidFill>
                <a:schemeClr val="tx1"/>
              </a:solidFill>
              <a:effectLst/>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r>
              <a:rPr lang="lv-LV" sz="2800" dirty="0" smtClean="0">
                <a:latin typeface="Times New Roman" pitchFamily="18" charset="0"/>
                <a:cs typeface="Times New Roman" pitchFamily="18" charset="0"/>
              </a:rPr>
              <a:t>Visu veidu elektrometināšanā izkusušais vienas malas šķidrais metāls brīvi savienojas ar otras malas šķidro metālu tā rezultātā:</a:t>
            </a:r>
          </a:p>
          <a:p>
            <a:endParaRPr lang="lv-LV" sz="2800" dirty="0" smtClean="0">
              <a:latin typeface="Times New Roman" pitchFamily="18" charset="0"/>
              <a:cs typeface="Times New Roman" pitchFamily="18" charset="0"/>
            </a:endParaRPr>
          </a:p>
          <a:p>
            <a:r>
              <a:rPr lang="lv-LV" sz="2800" dirty="0" smtClean="0">
                <a:latin typeface="Times New Roman" pitchFamily="18" charset="0"/>
                <a:cs typeface="Times New Roman" pitchFamily="18" charset="0"/>
              </a:rPr>
              <a:t>Rodas šķidra metāla </a:t>
            </a:r>
            <a:r>
              <a:rPr lang="lv-LV" sz="2800" u="sng" dirty="0" smtClean="0">
                <a:latin typeface="Times New Roman" pitchFamily="18" charset="0"/>
                <a:cs typeface="Times New Roman" pitchFamily="18" charset="0"/>
              </a:rPr>
              <a:t>kopīgs tilpums</a:t>
            </a:r>
            <a:r>
              <a:rPr lang="lv-LV" sz="2800" dirty="0" smtClean="0">
                <a:latin typeface="Times New Roman" pitchFamily="18" charset="0"/>
                <a:cs typeface="Times New Roman" pitchFamily="18" charset="0"/>
              </a:rPr>
              <a:t>, ko sauc par “ </a:t>
            </a:r>
            <a:r>
              <a:rPr lang="lv-LV" sz="2800" i="1" u="sng" dirty="0" smtClean="0">
                <a:latin typeface="Times New Roman" pitchFamily="18" charset="0"/>
                <a:cs typeface="Times New Roman" pitchFamily="18" charset="0"/>
              </a:rPr>
              <a:t>metināšanas vannu</a:t>
            </a:r>
            <a:r>
              <a:rPr lang="lv-LV" sz="2800" dirty="0" smtClean="0">
                <a:latin typeface="Times New Roman" pitchFamily="18" charset="0"/>
                <a:cs typeface="Times New Roman" pitchFamily="18" charset="0"/>
              </a:rPr>
              <a:t>”</a:t>
            </a:r>
          </a:p>
          <a:p>
            <a:pPr>
              <a:buNone/>
            </a:pPr>
            <a:endParaRPr lang="lv-LV" sz="2800" dirty="0" smtClean="0">
              <a:latin typeface="Times New Roman" pitchFamily="18" charset="0"/>
              <a:cs typeface="Times New Roman" pitchFamily="18" charset="0"/>
            </a:endParaRPr>
          </a:p>
          <a:p>
            <a:r>
              <a:rPr lang="lv-LV" sz="2800" dirty="0" smtClean="0">
                <a:latin typeface="Times New Roman" pitchFamily="18" charset="0"/>
                <a:cs typeface="Times New Roman" pitchFamily="18" charset="0"/>
              </a:rPr>
              <a:t>Metināšanas vannas </a:t>
            </a:r>
            <a:r>
              <a:rPr lang="lv-LV" sz="2800" u="sng" dirty="0" smtClean="0">
                <a:latin typeface="Times New Roman" pitchFamily="18" charset="0"/>
                <a:cs typeface="Times New Roman" pitchFamily="18" charset="0"/>
              </a:rPr>
              <a:t>metālam atdziestot</a:t>
            </a:r>
            <a:r>
              <a:rPr lang="lv-LV" sz="2800" dirty="0" smtClean="0">
                <a:latin typeface="Times New Roman" pitchFamily="18" charset="0"/>
                <a:cs typeface="Times New Roman" pitchFamily="18" charset="0"/>
              </a:rPr>
              <a:t>, rodas “</a:t>
            </a:r>
            <a:r>
              <a:rPr lang="lv-LV" sz="2800" i="1" u="sng" dirty="0" smtClean="0">
                <a:latin typeface="Times New Roman" pitchFamily="18" charset="0"/>
                <a:cs typeface="Times New Roman" pitchFamily="18" charset="0"/>
              </a:rPr>
              <a:t>šuves metāls</a:t>
            </a:r>
            <a:r>
              <a:rPr lang="lv-LV" sz="2800" dirty="0" smtClean="0">
                <a:latin typeface="Times New Roman" pitchFamily="18" charset="0"/>
                <a:cs typeface="Times New Roman" pitchFamily="18" charset="0"/>
              </a:rPr>
              <a:t>”</a:t>
            </a:r>
            <a:r>
              <a:rPr lang="lv-LV" sz="1600" dirty="0" smtClean="0">
                <a:latin typeface="Times New Roman" pitchFamily="18" charset="0"/>
                <a:cs typeface="Times New Roman" pitchFamily="18" charset="0"/>
              </a:rPr>
              <a:t>[2.1.1]</a:t>
            </a:r>
            <a:endParaRPr lang="lv-LV" sz="1600" i="1" u="sng"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39</a:t>
            </a:fld>
            <a:endParaRPr lang="lv-LV"/>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v-LV" sz="4000" dirty="0" smtClean="0">
                <a:solidFill>
                  <a:schemeClr val="tx1"/>
                </a:solidFill>
                <a:effectLst/>
                <a:latin typeface="Times New Roman" panose="02020603050405020304" pitchFamily="18" charset="0"/>
                <a:cs typeface="Times New Roman" panose="02020603050405020304" pitchFamily="18" charset="0"/>
              </a:rPr>
              <a:t>Sasniedzamais rezultāts</a:t>
            </a:r>
            <a:endParaRPr lang="en-GB" sz="4000" dirty="0">
              <a:solidFill>
                <a:schemeClr val="tx1"/>
              </a:solidFill>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lv-LV" b="1" dirty="0" smtClean="0">
                <a:latin typeface="Times New Roman" panose="02020603050405020304" pitchFamily="18" charset="0"/>
                <a:cs typeface="Times New Roman" panose="02020603050405020304" pitchFamily="18" charset="0"/>
              </a:rPr>
              <a:t>Spēj: </a:t>
            </a:r>
            <a:r>
              <a:rPr lang="lv-LV" dirty="0" smtClean="0">
                <a:latin typeface="Times New Roman" panose="02020603050405020304" pitchFamily="18" charset="0"/>
                <a:cs typeface="Times New Roman" panose="02020603050405020304" pitchFamily="18" charset="0"/>
              </a:rPr>
              <a:t>aprakstīt metālapstrādes procesu vēsturisko attīstību.</a:t>
            </a:r>
          </a:p>
          <a:p>
            <a:r>
              <a:rPr lang="lv-LV" b="1" dirty="0" smtClean="0">
                <a:latin typeface="Times New Roman" panose="02020603050405020304" pitchFamily="18" charset="0"/>
                <a:cs typeface="Times New Roman" panose="02020603050405020304" pitchFamily="18" charset="0"/>
              </a:rPr>
              <a:t>Zina: </a:t>
            </a:r>
            <a:r>
              <a:rPr lang="lv-LV" dirty="0" smtClean="0">
                <a:latin typeface="Times New Roman" panose="02020603050405020304" pitchFamily="18" charset="0"/>
                <a:cs typeface="Times New Roman" panose="02020603050405020304" pitchFamily="18" charset="0"/>
              </a:rPr>
              <a:t>metālapstrādes procesus, metināšanas procesu iedalījumu. </a:t>
            </a:r>
          </a:p>
          <a:p>
            <a:r>
              <a:rPr lang="lv-LV" b="1" dirty="0" smtClean="0">
                <a:latin typeface="Times New Roman" panose="02020603050405020304" pitchFamily="18" charset="0"/>
                <a:cs typeface="Times New Roman" panose="02020603050405020304" pitchFamily="18" charset="0"/>
              </a:rPr>
              <a:t>Izprot: </a:t>
            </a:r>
            <a:r>
              <a:rPr lang="lv-LV" dirty="0" smtClean="0">
                <a:latin typeface="Times New Roman" panose="02020603050405020304" pitchFamily="18" charset="0"/>
                <a:cs typeface="Times New Roman" panose="02020603050405020304" pitchFamily="18" charset="0"/>
              </a:rPr>
              <a:t>metināšanas lomu metālapstrādē. </a:t>
            </a:r>
            <a:endParaRPr lang="lv-LV"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4</a:t>
            </a:fld>
            <a:endParaRPr lang="lv-LV"/>
          </a:p>
        </p:txBody>
      </p:sp>
    </p:spTree>
    <p:extLst>
      <p:ext uri="{BB962C8B-B14F-4D97-AF65-F5344CB8AC3E}">
        <p14:creationId xmlns:p14="http://schemas.microsoft.com/office/powerpoint/2010/main" val="21067667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lv-LV" sz="4000" dirty="0" smtClean="0">
                <a:solidFill>
                  <a:schemeClr val="tx1"/>
                </a:solidFill>
                <a:effectLst/>
                <a:latin typeface="Times New Roman" panose="02020603050405020304" pitchFamily="18" charset="0"/>
                <a:cs typeface="Times New Roman" panose="02020603050405020304" pitchFamily="18" charset="0"/>
              </a:rPr>
              <a:t>Metināšanas procesu mehanizācijā un automatizācijā</a:t>
            </a:r>
            <a:endParaRPr lang="lv-LV" sz="4000" dirty="0">
              <a:solidFill>
                <a:schemeClr val="tx1"/>
              </a:solidFill>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325414" y="1844824"/>
            <a:ext cx="7498080" cy="2845296"/>
          </a:xfrm>
        </p:spPr>
        <p:txBody>
          <a:bodyPr/>
          <a:lstStyle/>
          <a:p>
            <a:r>
              <a:rPr lang="lv-LV" dirty="0" smtClean="0">
                <a:latin typeface="Times New Roman" panose="02020603050405020304" pitchFamily="18" charset="0"/>
                <a:cs typeface="Times New Roman" panose="02020603050405020304" pitchFamily="18" charset="0"/>
              </a:rPr>
              <a:t>20. gs. vidū iesākās metināšanas procesu mehanizācijā un automatizācijā.</a:t>
            </a:r>
            <a:endParaRPr lang="lv-LV"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40</a:t>
            </a:fld>
            <a:endParaRPr lang="lv-LV"/>
          </a:p>
        </p:txBody>
      </p:sp>
      <p:pic>
        <p:nvPicPr>
          <p:cNvPr id="5" name="Picture 4"/>
          <p:cNvPicPr>
            <a:picLocks noChangeAspect="1"/>
          </p:cNvPicPr>
          <p:nvPr/>
        </p:nvPicPr>
        <p:blipFill>
          <a:blip r:embed="rId2"/>
          <a:stretch>
            <a:fillRect/>
          </a:stretch>
        </p:blipFill>
        <p:spPr>
          <a:xfrm>
            <a:off x="2050576" y="2996952"/>
            <a:ext cx="6047756" cy="3861048"/>
          </a:xfrm>
          <a:prstGeom prst="rect">
            <a:avLst/>
          </a:prstGeom>
        </p:spPr>
      </p:pic>
    </p:spTree>
    <p:extLst>
      <p:ext uri="{BB962C8B-B14F-4D97-AF65-F5344CB8AC3E}">
        <p14:creationId xmlns:p14="http://schemas.microsoft.com/office/powerpoint/2010/main" val="21507056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220" y="548680"/>
            <a:ext cx="7498080" cy="2304256"/>
          </a:xfrm>
        </p:spPr>
        <p:txBody>
          <a:bodyPr>
            <a:noAutofit/>
          </a:bodyPr>
          <a:lstStyle/>
          <a:p>
            <a:pPr algn="ctr"/>
            <a:r>
              <a:rPr lang="lv-LV" sz="3600" dirty="0" smtClean="0">
                <a:solidFill>
                  <a:schemeClr val="tx1"/>
                </a:solidFill>
                <a:effectLst/>
                <a:latin typeface="Times New Roman" pitchFamily="18" charset="0"/>
                <a:cs typeface="Times New Roman" pitchFamily="18" charset="0"/>
              </a:rPr>
              <a:t>MIG/MAG(131/135 process(pulverstieplei136/137</a:t>
            </a:r>
            <a:r>
              <a:rPr lang="lv-LV" sz="3600" dirty="0">
                <a:solidFill>
                  <a:schemeClr val="tx1"/>
                </a:solidFill>
                <a:effectLst/>
                <a:latin typeface="Times New Roman" pitchFamily="18" charset="0"/>
                <a:cs typeface="Times New Roman" pitchFamily="18" charset="0"/>
              </a:rPr>
              <a:t>)) – </a:t>
            </a:r>
            <a:r>
              <a:rPr lang="lv-LV" sz="3600" dirty="0" err="1">
                <a:solidFill>
                  <a:schemeClr val="tx1"/>
                </a:solidFill>
                <a:effectLst/>
                <a:latin typeface="Times New Roman" pitchFamily="18" charset="0"/>
                <a:cs typeface="Times New Roman" pitchFamily="18" charset="0"/>
              </a:rPr>
              <a:t>Metal</a:t>
            </a:r>
            <a:r>
              <a:rPr lang="lv-LV" sz="3600" dirty="0">
                <a:solidFill>
                  <a:schemeClr val="tx1"/>
                </a:solidFill>
                <a:effectLst/>
                <a:latin typeface="Times New Roman" pitchFamily="18" charset="0"/>
                <a:cs typeface="Times New Roman" pitchFamily="18" charset="0"/>
              </a:rPr>
              <a:t> </a:t>
            </a:r>
            <a:r>
              <a:rPr lang="lv-LV" sz="3600" dirty="0" err="1">
                <a:solidFill>
                  <a:schemeClr val="tx1"/>
                </a:solidFill>
                <a:effectLst/>
                <a:latin typeface="Times New Roman" pitchFamily="18" charset="0"/>
                <a:cs typeface="Times New Roman" pitchFamily="18" charset="0"/>
              </a:rPr>
              <a:t>Inert</a:t>
            </a:r>
            <a:r>
              <a:rPr lang="lv-LV" sz="3600" dirty="0">
                <a:solidFill>
                  <a:schemeClr val="tx1"/>
                </a:solidFill>
                <a:effectLst/>
                <a:latin typeface="Times New Roman" pitchFamily="18" charset="0"/>
                <a:cs typeface="Times New Roman" pitchFamily="18" charset="0"/>
              </a:rPr>
              <a:t>/</a:t>
            </a:r>
            <a:r>
              <a:rPr lang="lv-LV" sz="3600" dirty="0" err="1">
                <a:solidFill>
                  <a:schemeClr val="tx1"/>
                </a:solidFill>
                <a:effectLst/>
                <a:latin typeface="Times New Roman" pitchFamily="18" charset="0"/>
                <a:cs typeface="Times New Roman" pitchFamily="18" charset="0"/>
              </a:rPr>
              <a:t>Active</a:t>
            </a:r>
            <a:r>
              <a:rPr lang="lv-LV" sz="3600" dirty="0">
                <a:solidFill>
                  <a:schemeClr val="tx1"/>
                </a:solidFill>
                <a:effectLst/>
                <a:latin typeface="Times New Roman" pitchFamily="18" charset="0"/>
                <a:cs typeface="Times New Roman" pitchFamily="18" charset="0"/>
              </a:rPr>
              <a:t> Gas </a:t>
            </a:r>
            <a:r>
              <a:rPr lang="lv-LV" sz="3600" dirty="0" err="1" smtClean="0">
                <a:solidFill>
                  <a:schemeClr val="tx1"/>
                </a:solidFill>
                <a:effectLst/>
                <a:latin typeface="Times New Roman" pitchFamily="18" charset="0"/>
                <a:cs typeface="Times New Roman" pitchFamily="18" charset="0"/>
              </a:rPr>
              <a:t>Welding</a:t>
            </a:r>
            <a:r>
              <a:rPr lang="lv-LV" sz="3600" dirty="0" smtClean="0">
                <a:solidFill>
                  <a:schemeClr val="tx1"/>
                </a:solidFill>
                <a:effectLst/>
                <a:latin typeface="Times New Roman" pitchFamily="18" charset="0"/>
                <a:cs typeface="Times New Roman" pitchFamily="18" charset="0"/>
              </a:rPr>
              <a:t/>
            </a:r>
            <a:br>
              <a:rPr lang="lv-LV" sz="3600" dirty="0" smtClean="0">
                <a:solidFill>
                  <a:schemeClr val="tx1"/>
                </a:solidFill>
                <a:effectLst/>
                <a:latin typeface="Times New Roman" pitchFamily="18" charset="0"/>
                <a:cs typeface="Times New Roman" pitchFamily="18" charset="0"/>
              </a:rPr>
            </a:br>
            <a:r>
              <a:rPr lang="lv-LV" sz="3600" dirty="0" smtClean="0">
                <a:solidFill>
                  <a:schemeClr val="tx1"/>
                </a:solidFill>
                <a:effectLst/>
                <a:latin typeface="Times New Roman" pitchFamily="18" charset="0"/>
                <a:cs typeface="Times New Roman" pitchFamily="18" charset="0"/>
              </a:rPr>
              <a:t>(</a:t>
            </a:r>
            <a:r>
              <a:rPr lang="lv-LV" sz="3600" dirty="0">
                <a:solidFill>
                  <a:schemeClr val="tx1"/>
                </a:solidFill>
                <a:effectLst/>
                <a:latin typeface="Times New Roman" pitchFamily="18" charset="0"/>
                <a:cs typeface="Times New Roman" pitchFamily="18" charset="0"/>
              </a:rPr>
              <a:t>Metāla Inertā/Aktīvā Gāzes metināšana) </a:t>
            </a:r>
            <a:endParaRPr lang="lv-LV" sz="3600" dirty="0">
              <a:solidFill>
                <a:schemeClr val="tx1"/>
              </a:solidFill>
              <a:effectLst/>
            </a:endParaRPr>
          </a:p>
        </p:txBody>
      </p:sp>
      <p:sp>
        <p:nvSpPr>
          <p:cNvPr id="3" name="Content Placeholder 2"/>
          <p:cNvSpPr>
            <a:spLocks noGrp="1"/>
          </p:cNvSpPr>
          <p:nvPr>
            <p:ph idx="1"/>
          </p:nvPr>
        </p:nvSpPr>
        <p:spPr>
          <a:xfrm>
            <a:off x="1341220" y="2852936"/>
            <a:ext cx="7498080" cy="3928864"/>
          </a:xfrm>
        </p:spPr>
        <p:txBody>
          <a:bodyPr>
            <a:normAutofit lnSpcReduction="10000"/>
          </a:bodyPr>
          <a:lstStyle/>
          <a:p>
            <a:endParaRPr lang="lv-LV" b="1" dirty="0" smtClean="0">
              <a:latin typeface="Times New Roman" pitchFamily="18" charset="0"/>
              <a:cs typeface="Times New Roman" pitchFamily="18" charset="0"/>
            </a:endParaRPr>
          </a:p>
          <a:p>
            <a:r>
              <a:rPr lang="lv-LV" dirty="0" smtClean="0">
                <a:latin typeface="Times New Roman" pitchFamily="18" charset="0"/>
                <a:cs typeface="Times New Roman" pitchFamily="18" charset="0"/>
              </a:rPr>
              <a:t>Pateicoties ērtai lietošanai, plašajam materiālu spektram, iespējai automatizēt un lielajam ražīgumam, tieši MIG/MAG metināšana ir biežāk lietotā metināšanas metode </a:t>
            </a:r>
            <a:r>
              <a:rPr lang="lv-LV" dirty="0" err="1" smtClean="0">
                <a:latin typeface="Times New Roman" pitchFamily="18" charset="0"/>
                <a:cs typeface="Times New Roman" pitchFamily="18" charset="0"/>
              </a:rPr>
              <a:t>mazoglekļtērauda</a:t>
            </a:r>
            <a:r>
              <a:rPr lang="lv-LV" dirty="0" smtClean="0">
                <a:latin typeface="Times New Roman" pitchFamily="18" charset="0"/>
                <a:cs typeface="Times New Roman" pitchFamily="18" charset="0"/>
              </a:rPr>
              <a:t>  neleģēta, </a:t>
            </a:r>
            <a:r>
              <a:rPr lang="lv-LV" dirty="0" err="1" smtClean="0">
                <a:latin typeface="Times New Roman" pitchFamily="18" charset="0"/>
                <a:cs typeface="Times New Roman" pitchFamily="18" charset="0"/>
              </a:rPr>
              <a:t>mazleģēta</a:t>
            </a:r>
            <a:r>
              <a:rPr lang="lv-LV" dirty="0" smtClean="0">
                <a:latin typeface="Times New Roman" pitchFamily="18" charset="0"/>
                <a:cs typeface="Times New Roman" pitchFamily="18" charset="0"/>
              </a:rPr>
              <a:t> tērauda, alumīnija un nerūsējošā tērauda metināšanā.</a:t>
            </a:r>
            <a:r>
              <a:rPr lang="lv-LV" sz="1600" dirty="0" smtClean="0">
                <a:latin typeface="Times New Roman" pitchFamily="18" charset="0"/>
                <a:cs typeface="Times New Roman" pitchFamily="18" charset="0"/>
              </a:rPr>
              <a:t>[2.1.1]</a:t>
            </a:r>
          </a:p>
          <a:p>
            <a:endParaRPr lang="lv-LV" sz="2800"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41</a:t>
            </a:fld>
            <a:endParaRPr lang="lv-LV"/>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lv-LV" dirty="0">
                <a:solidFill>
                  <a:schemeClr val="tx1"/>
                </a:solidFill>
                <a:effectLst/>
                <a:latin typeface="Times New Roman" panose="02020603050405020304" pitchFamily="18" charset="0"/>
                <a:cs typeface="Times New Roman" panose="02020603050405020304" pitchFamily="18" charset="0"/>
              </a:rPr>
              <a:t>Atšķirības TIG,MIG/MAG metināšanā</a:t>
            </a:r>
            <a:endParaRPr lang="en-GB" dirty="0">
              <a:solidFill>
                <a:schemeClr val="tx1"/>
              </a:solidFill>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971600" y="1447800"/>
            <a:ext cx="7962088" cy="4800600"/>
          </a:xfrm>
        </p:spPr>
        <p:txBody>
          <a:bodyPr>
            <a:normAutofit/>
          </a:bodyPr>
          <a:lstStyle/>
          <a:p>
            <a:r>
              <a:rPr lang="lv-LV" dirty="0">
                <a:latin typeface="Times New Roman" panose="02020603050405020304" pitchFamily="18" charset="0"/>
                <a:cs typeface="Times New Roman" panose="02020603050405020304" pitchFamily="18" charset="0"/>
              </a:rPr>
              <a:t>Metināšana ir izplatīts </a:t>
            </a:r>
            <a:r>
              <a:rPr lang="lv-LV" dirty="0" smtClean="0">
                <a:latin typeface="Times New Roman" panose="02020603050405020304" pitchFamily="18" charset="0"/>
                <a:cs typeface="Times New Roman" panose="02020603050405020304" pitchFamily="18" charset="0"/>
              </a:rPr>
              <a:t>metāla savienošanas </a:t>
            </a:r>
            <a:r>
              <a:rPr lang="lv-LV" dirty="0">
                <a:latin typeface="Times New Roman" panose="02020603050405020304" pitchFamily="18" charset="0"/>
                <a:cs typeface="Times New Roman" panose="02020603050405020304" pitchFamily="18" charset="0"/>
              </a:rPr>
              <a:t>process, ko plaši izmanto ražošanas un remonta rūpniecībā. </a:t>
            </a:r>
            <a:endParaRPr lang="lv-LV" dirty="0" smtClean="0">
              <a:latin typeface="Times New Roman" panose="02020603050405020304" pitchFamily="18" charset="0"/>
              <a:cs typeface="Times New Roman" panose="02020603050405020304" pitchFamily="18" charset="0"/>
            </a:endParaRPr>
          </a:p>
          <a:p>
            <a:r>
              <a:rPr lang="lv-LV" dirty="0" smtClean="0">
                <a:latin typeface="Times New Roman" panose="02020603050405020304" pitchFamily="18" charset="0"/>
                <a:cs typeface="Times New Roman" panose="02020603050405020304" pitchFamily="18" charset="0"/>
              </a:rPr>
              <a:t>TIG </a:t>
            </a:r>
            <a:r>
              <a:rPr lang="lv-LV" dirty="0">
                <a:latin typeface="Times New Roman" panose="02020603050405020304" pitchFamily="18" charset="0"/>
                <a:cs typeface="Times New Roman" panose="02020603050405020304" pitchFamily="18" charset="0"/>
              </a:rPr>
              <a:t>(volframa inerta gāzes metināšana</a:t>
            </a:r>
            <a:r>
              <a:rPr lang="lv-LV" dirty="0" smtClean="0">
                <a:latin typeface="Times New Roman" panose="02020603050405020304" pitchFamily="18" charset="0"/>
                <a:cs typeface="Times New Roman" panose="02020603050405020304" pitchFamily="18" charset="0"/>
              </a:rPr>
              <a:t>),</a:t>
            </a:r>
          </a:p>
          <a:p>
            <a:r>
              <a:rPr lang="lv-LV" dirty="0" smtClean="0">
                <a:latin typeface="Times New Roman" panose="02020603050405020304" pitchFamily="18" charset="0"/>
                <a:cs typeface="Times New Roman" panose="02020603050405020304" pitchFamily="18" charset="0"/>
              </a:rPr>
              <a:t>MIG </a:t>
            </a:r>
            <a:r>
              <a:rPr lang="lv-LV" dirty="0">
                <a:latin typeface="Times New Roman" panose="02020603050405020304" pitchFamily="18" charset="0"/>
                <a:cs typeface="Times New Roman" panose="02020603050405020304" pitchFamily="18" charset="0"/>
              </a:rPr>
              <a:t>(metāla inerta gāzes metināšana) </a:t>
            </a:r>
            <a:r>
              <a:rPr lang="lv-LV" dirty="0" smtClean="0">
                <a:latin typeface="Times New Roman" panose="02020603050405020304" pitchFamily="18" charset="0"/>
                <a:cs typeface="Times New Roman" panose="02020603050405020304" pitchFamily="18" charset="0"/>
              </a:rPr>
              <a:t>un</a:t>
            </a:r>
          </a:p>
          <a:p>
            <a:r>
              <a:rPr lang="lv-LV" dirty="0" smtClean="0">
                <a:latin typeface="Times New Roman" panose="02020603050405020304" pitchFamily="18" charset="0"/>
                <a:cs typeface="Times New Roman" panose="02020603050405020304" pitchFamily="18" charset="0"/>
              </a:rPr>
              <a:t>MAG </a:t>
            </a:r>
            <a:r>
              <a:rPr lang="lv-LV" dirty="0">
                <a:latin typeface="Times New Roman" panose="02020603050405020304" pitchFamily="18" charset="0"/>
                <a:cs typeface="Times New Roman" panose="02020603050405020304" pitchFamily="18" charset="0"/>
              </a:rPr>
              <a:t>(metāla aktīvā gāzes metināšana) ir trīs izplatītas metināšanas metodes, katrai no tām ir atšķirīgas lietojumprogrammas un tehniskās īpašības.</a:t>
            </a:r>
            <a:endParaRPr lang="en-GB"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42</a:t>
            </a:fld>
            <a:endParaRPr lang="lv-LV"/>
          </a:p>
        </p:txBody>
      </p:sp>
    </p:spTree>
    <p:extLst>
      <p:ext uri="{BB962C8B-B14F-4D97-AF65-F5344CB8AC3E}">
        <p14:creationId xmlns:p14="http://schemas.microsoft.com/office/powerpoint/2010/main" val="12088887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807399"/>
            <a:ext cx="7890080" cy="1143000"/>
          </a:xfrm>
        </p:spPr>
        <p:txBody>
          <a:bodyPr>
            <a:noAutofit/>
          </a:bodyPr>
          <a:lstStyle/>
          <a:p>
            <a:r>
              <a:rPr lang="en-GB" sz="4000" dirty="0">
                <a:solidFill>
                  <a:schemeClr val="tx1"/>
                </a:solidFill>
                <a:effectLst/>
                <a:latin typeface="Times New Roman" panose="02020603050405020304" pitchFamily="18" charset="0"/>
                <a:cs typeface="Times New Roman" panose="02020603050405020304" pitchFamily="18" charset="0"/>
              </a:rPr>
              <a:t>MIG/MAG </a:t>
            </a:r>
            <a:r>
              <a:rPr lang="en-GB" sz="4000" dirty="0" err="1">
                <a:solidFill>
                  <a:schemeClr val="tx1"/>
                </a:solidFill>
                <a:effectLst/>
                <a:latin typeface="Times New Roman" panose="02020603050405020304" pitchFamily="18" charset="0"/>
                <a:cs typeface="Times New Roman" panose="02020603050405020304" pitchFamily="18" charset="0"/>
              </a:rPr>
              <a:t>metināšana</a:t>
            </a:r>
            <a:r>
              <a:rPr lang="en-GB" sz="4000" dirty="0">
                <a:solidFill>
                  <a:schemeClr val="tx1"/>
                </a:solidFill>
                <a:effectLst/>
                <a:latin typeface="Times New Roman" panose="02020603050405020304" pitchFamily="18" charset="0"/>
                <a:cs typeface="Times New Roman" panose="02020603050405020304" pitchFamily="18" charset="0"/>
              </a:rPr>
              <a:t> </a:t>
            </a:r>
            <a:r>
              <a:rPr lang="en-GB" sz="4000" dirty="0" err="1">
                <a:solidFill>
                  <a:schemeClr val="tx1"/>
                </a:solidFill>
                <a:effectLst/>
                <a:latin typeface="Times New Roman" panose="02020603050405020304" pitchFamily="18" charset="0"/>
                <a:cs typeface="Times New Roman" panose="02020603050405020304" pitchFamily="18" charset="0"/>
              </a:rPr>
              <a:t>attiecas</a:t>
            </a:r>
            <a:r>
              <a:rPr lang="en-GB" sz="4000" dirty="0">
                <a:solidFill>
                  <a:schemeClr val="tx1"/>
                </a:solidFill>
                <a:effectLst/>
                <a:latin typeface="Times New Roman" panose="02020603050405020304" pitchFamily="18" charset="0"/>
                <a:cs typeface="Times New Roman" panose="02020603050405020304" pitchFamily="18" charset="0"/>
              </a:rPr>
              <a:t> </a:t>
            </a:r>
            <a:r>
              <a:rPr lang="en-GB" sz="4000" dirty="0" err="1" smtClean="0">
                <a:solidFill>
                  <a:schemeClr val="tx1"/>
                </a:solidFill>
                <a:effectLst/>
                <a:latin typeface="Times New Roman" panose="02020603050405020304" pitchFamily="18" charset="0"/>
                <a:cs typeface="Times New Roman" panose="02020603050405020304" pitchFamily="18" charset="0"/>
              </a:rPr>
              <a:t>uz</a:t>
            </a:r>
            <a:r>
              <a:rPr lang="lv-LV" sz="4000" dirty="0" smtClean="0">
                <a:solidFill>
                  <a:schemeClr val="tx1"/>
                </a:solidFill>
                <a:effectLst/>
                <a:latin typeface="Times New Roman" panose="02020603050405020304" pitchFamily="18" charset="0"/>
                <a:cs typeface="Times New Roman" panose="02020603050405020304" pitchFamily="18" charset="0"/>
              </a:rPr>
              <a:t>…</a:t>
            </a:r>
            <a:endParaRPr lang="en-GB" sz="4000" dirty="0">
              <a:solidFill>
                <a:schemeClr val="tx1"/>
              </a:solidFill>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435608" y="2548251"/>
            <a:ext cx="7498080" cy="3709392"/>
          </a:xfrm>
        </p:spPr>
        <p:txBody>
          <a:bodyPr/>
          <a:lstStyle/>
          <a:p>
            <a:r>
              <a:rPr lang="lv-LV" dirty="0" smtClean="0">
                <a:latin typeface="Times New Roman" panose="02020603050405020304" pitchFamily="18" charset="0"/>
                <a:cs typeface="Times New Roman" panose="02020603050405020304" pitchFamily="18" charset="0"/>
              </a:rPr>
              <a:t>Mehānisko klasi;</a:t>
            </a:r>
          </a:p>
          <a:p>
            <a:r>
              <a:rPr lang="lv-LV" dirty="0" err="1" smtClean="0">
                <a:latin typeface="Times New Roman" panose="02020603050405020304" pitchFamily="18" charset="0"/>
                <a:cs typeface="Times New Roman" panose="02020603050405020304" pitchFamily="18" charset="0"/>
              </a:rPr>
              <a:t>Termomehānisko</a:t>
            </a:r>
            <a:r>
              <a:rPr lang="lv-LV" dirty="0" smtClean="0">
                <a:latin typeface="Times New Roman" panose="02020603050405020304" pitchFamily="18" charset="0"/>
                <a:cs typeface="Times New Roman" panose="02020603050405020304" pitchFamily="18" charset="0"/>
              </a:rPr>
              <a:t> klasi;</a:t>
            </a:r>
          </a:p>
          <a:p>
            <a:r>
              <a:rPr lang="lv-LV" dirty="0" smtClean="0">
                <a:latin typeface="Times New Roman" panose="02020603050405020304" pitchFamily="18" charset="0"/>
                <a:cs typeface="Times New Roman" panose="02020603050405020304" pitchFamily="18" charset="0"/>
              </a:rPr>
              <a:t> Termisko klasi;</a:t>
            </a:r>
          </a:p>
          <a:p>
            <a:endParaRPr lang="en-GB" dirty="0"/>
          </a:p>
        </p:txBody>
      </p:sp>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43</a:t>
            </a:fld>
            <a:endParaRPr lang="lv-LV"/>
          </a:p>
        </p:txBody>
      </p:sp>
    </p:spTree>
    <p:extLst>
      <p:ext uri="{BB962C8B-B14F-4D97-AF65-F5344CB8AC3E}">
        <p14:creationId xmlns:p14="http://schemas.microsoft.com/office/powerpoint/2010/main" val="39108760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620688"/>
            <a:ext cx="7498080" cy="1872208"/>
          </a:xfrm>
        </p:spPr>
        <p:txBody>
          <a:bodyPr>
            <a:normAutofit fontScale="90000"/>
          </a:bodyPr>
          <a:lstStyle/>
          <a:p>
            <a:pPr algn="ctr"/>
            <a:r>
              <a:rPr lang="lv-LV" sz="4000" dirty="0" smtClean="0">
                <a:solidFill>
                  <a:schemeClr val="tx1"/>
                </a:solidFill>
                <a:effectLst/>
                <a:latin typeface="Times New Roman" pitchFamily="18" charset="0"/>
                <a:cs typeface="Times New Roman" pitchFamily="18" charset="0"/>
              </a:rPr>
              <a:t>OAW </a:t>
            </a:r>
            <a:r>
              <a:rPr lang="lv-LV" sz="4000" i="1" dirty="0" smtClean="0">
                <a:solidFill>
                  <a:schemeClr val="tx1"/>
                </a:solidFill>
                <a:effectLst/>
                <a:latin typeface="Times New Roman" pitchFamily="18" charset="0"/>
                <a:cs typeface="Times New Roman" pitchFamily="18" charset="0"/>
              </a:rPr>
              <a:t>(</a:t>
            </a:r>
            <a:r>
              <a:rPr lang="lv-LV" sz="4000" i="1" dirty="0" err="1" smtClean="0">
                <a:solidFill>
                  <a:schemeClr val="tx1"/>
                </a:solidFill>
                <a:effectLst/>
                <a:latin typeface="Times New Roman" pitchFamily="18" charset="0"/>
                <a:cs typeface="Times New Roman" pitchFamily="18" charset="0"/>
              </a:rPr>
              <a:t>oxygen</a:t>
            </a:r>
            <a:r>
              <a:rPr lang="lv-LV" sz="4000" i="1" dirty="0" smtClean="0">
                <a:solidFill>
                  <a:schemeClr val="tx1"/>
                </a:solidFill>
                <a:effectLst/>
                <a:latin typeface="Times New Roman" pitchFamily="18" charset="0"/>
                <a:cs typeface="Times New Roman" pitchFamily="18" charset="0"/>
              </a:rPr>
              <a:t> </a:t>
            </a:r>
            <a:r>
              <a:rPr lang="lv-LV" sz="4000" i="1" dirty="0" err="1" smtClean="0">
                <a:solidFill>
                  <a:schemeClr val="tx1"/>
                </a:solidFill>
                <a:effectLst/>
                <a:latin typeface="Times New Roman" pitchFamily="18" charset="0"/>
                <a:cs typeface="Times New Roman" pitchFamily="18" charset="0"/>
              </a:rPr>
              <a:t>acetilene</a:t>
            </a:r>
            <a:r>
              <a:rPr lang="lv-LV" sz="4000" i="1" dirty="0" smtClean="0">
                <a:solidFill>
                  <a:schemeClr val="tx1"/>
                </a:solidFill>
                <a:effectLst/>
                <a:latin typeface="Times New Roman" pitchFamily="18" charset="0"/>
                <a:cs typeface="Times New Roman" pitchFamily="18" charset="0"/>
              </a:rPr>
              <a:t> </a:t>
            </a:r>
            <a:r>
              <a:rPr lang="lv-LV" sz="4000" i="1" dirty="0" err="1" smtClean="0">
                <a:solidFill>
                  <a:schemeClr val="tx1"/>
                </a:solidFill>
                <a:effectLst/>
                <a:latin typeface="Times New Roman" pitchFamily="18" charset="0"/>
                <a:cs typeface="Times New Roman" pitchFamily="18" charset="0"/>
              </a:rPr>
              <a:t>welding</a:t>
            </a:r>
            <a:r>
              <a:rPr lang="lv-LV" sz="4000" i="1" dirty="0" smtClean="0">
                <a:solidFill>
                  <a:schemeClr val="tx1"/>
                </a:solidFill>
                <a:effectLst/>
                <a:latin typeface="Times New Roman" pitchFamily="18" charset="0"/>
                <a:cs typeface="Times New Roman" pitchFamily="18" charset="0"/>
              </a:rPr>
              <a:t>) - gāzes metināšana</a:t>
            </a:r>
            <a:r>
              <a:rPr lang="lv-LV" sz="4000" dirty="0" smtClean="0">
                <a:solidFill>
                  <a:schemeClr val="tx1"/>
                </a:solidFill>
                <a:effectLst/>
                <a:latin typeface="Times New Roman" pitchFamily="18" charset="0"/>
                <a:cs typeface="Times New Roman" pitchFamily="18" charset="0"/>
              </a:rPr>
              <a:t/>
            </a:r>
            <a:br>
              <a:rPr lang="lv-LV" sz="4000" dirty="0" smtClean="0">
                <a:solidFill>
                  <a:schemeClr val="tx1"/>
                </a:solidFill>
                <a:effectLst/>
                <a:latin typeface="Times New Roman" pitchFamily="18" charset="0"/>
                <a:cs typeface="Times New Roman" pitchFamily="18" charset="0"/>
              </a:rPr>
            </a:br>
            <a:r>
              <a:rPr lang="lv-LV" sz="4000" dirty="0" smtClean="0">
                <a:solidFill>
                  <a:schemeClr val="tx1"/>
                </a:solidFill>
                <a:effectLst/>
                <a:latin typeface="Times New Roman" pitchFamily="18" charset="0"/>
                <a:cs typeface="Times New Roman" pitchFamily="18" charset="0"/>
              </a:rPr>
              <a:t>procesa kods 311</a:t>
            </a:r>
            <a:br>
              <a:rPr lang="lv-LV" sz="4000" dirty="0" smtClean="0">
                <a:solidFill>
                  <a:schemeClr val="tx1"/>
                </a:solidFill>
                <a:effectLst/>
                <a:latin typeface="Times New Roman" pitchFamily="18" charset="0"/>
                <a:cs typeface="Times New Roman" pitchFamily="18" charset="0"/>
              </a:rPr>
            </a:br>
            <a:endParaRPr lang="lv-LV" sz="4000" dirty="0">
              <a:solidFill>
                <a:schemeClr val="tx1"/>
              </a:solidFill>
              <a:effectLst/>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pPr>
              <a:defRPr/>
            </a:pPr>
            <a:fld id="{506B0D68-0630-451C-A7EE-AD80792DCF95}" type="slidenum">
              <a:rPr lang="lv-LV" smtClean="0"/>
              <a:pPr>
                <a:defRPr/>
              </a:pPr>
              <a:t>44</a:t>
            </a:fld>
            <a:endParaRPr lang="lv-LV"/>
          </a:p>
        </p:txBody>
      </p:sp>
      <p:pic>
        <p:nvPicPr>
          <p:cNvPr id="126978" name="Picture 2"/>
          <p:cNvPicPr>
            <a:picLocks noChangeAspect="1" noChangeArrowheads="1"/>
          </p:cNvPicPr>
          <p:nvPr/>
        </p:nvPicPr>
        <p:blipFill>
          <a:blip r:embed="rId2" cstate="print"/>
          <a:srcRect/>
          <a:stretch>
            <a:fillRect/>
          </a:stretch>
        </p:blipFill>
        <p:spPr bwMode="auto">
          <a:xfrm>
            <a:off x="0" y="2390717"/>
            <a:ext cx="4374041" cy="3558563"/>
          </a:xfrm>
          <a:prstGeom prst="rect">
            <a:avLst/>
          </a:prstGeom>
          <a:noFill/>
          <a:ln w="9525">
            <a:noFill/>
            <a:miter lim="800000"/>
            <a:headEnd/>
            <a:tailEnd/>
          </a:ln>
        </p:spPr>
      </p:pic>
      <p:pic>
        <p:nvPicPr>
          <p:cNvPr id="4" name="Picture 3"/>
          <p:cNvPicPr>
            <a:picLocks noChangeAspect="1"/>
          </p:cNvPicPr>
          <p:nvPr/>
        </p:nvPicPr>
        <p:blipFill>
          <a:blip r:embed="rId3"/>
          <a:stretch>
            <a:fillRect/>
          </a:stretch>
        </p:blipFill>
        <p:spPr>
          <a:xfrm>
            <a:off x="4476917" y="3568824"/>
            <a:ext cx="4283968" cy="3212976"/>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260648"/>
            <a:ext cx="7498080" cy="882352"/>
          </a:xfrm>
        </p:spPr>
        <p:txBody>
          <a:bodyPr>
            <a:normAutofit/>
          </a:bodyPr>
          <a:lstStyle/>
          <a:p>
            <a:pPr algn="ctr"/>
            <a:r>
              <a:rPr lang="lv-LV" sz="4000" dirty="0" smtClean="0">
                <a:solidFill>
                  <a:schemeClr val="tx1"/>
                </a:solidFill>
                <a:effectLst/>
                <a:latin typeface="Times New Roman" pitchFamily="18" charset="0"/>
                <a:cs typeface="Times New Roman" pitchFamily="18" charset="0"/>
              </a:rPr>
              <a:t>Gāzes metināšana</a:t>
            </a:r>
            <a:endParaRPr lang="lv-LV" sz="4000" dirty="0"/>
          </a:p>
        </p:txBody>
      </p:sp>
      <p:sp>
        <p:nvSpPr>
          <p:cNvPr id="3" name="Content Placeholder 2"/>
          <p:cNvSpPr>
            <a:spLocks noGrp="1"/>
          </p:cNvSpPr>
          <p:nvPr>
            <p:ph idx="1"/>
          </p:nvPr>
        </p:nvSpPr>
        <p:spPr>
          <a:xfrm>
            <a:off x="1187624" y="1484784"/>
            <a:ext cx="7776864" cy="5077544"/>
          </a:xfrm>
        </p:spPr>
        <p:txBody>
          <a:bodyPr>
            <a:normAutofit fontScale="85000" lnSpcReduction="20000"/>
          </a:bodyPr>
          <a:lstStyle/>
          <a:p>
            <a:r>
              <a:rPr lang="lv-LV" sz="3300" dirty="0" smtClean="0">
                <a:latin typeface="Times New Roman" pitchFamily="18" charset="0"/>
                <a:cs typeface="Times New Roman" pitchFamily="18" charset="0"/>
              </a:rPr>
              <a:t>Gāzes metināšana ir viens no senākajiem metināšana veidiem.</a:t>
            </a:r>
          </a:p>
          <a:p>
            <a:endParaRPr lang="lv-LV" sz="3300" dirty="0" smtClean="0">
              <a:latin typeface="Times New Roman" pitchFamily="18" charset="0"/>
              <a:cs typeface="Times New Roman" pitchFamily="18" charset="0"/>
            </a:endParaRPr>
          </a:p>
          <a:p>
            <a:r>
              <a:rPr lang="lv-LV" sz="3300" dirty="0" smtClean="0">
                <a:latin typeface="Times New Roman" pitchFamily="18" charset="0"/>
                <a:cs typeface="Times New Roman" pitchFamily="18" charset="0"/>
              </a:rPr>
              <a:t>Gāzes metināšanā savienojamās virsmas tiek izkausētas pateicoties liesmas temperatūrai</a:t>
            </a:r>
          </a:p>
          <a:p>
            <a:endParaRPr lang="lv-LV" sz="3300" dirty="0" smtClean="0">
              <a:latin typeface="Times New Roman" pitchFamily="18" charset="0"/>
              <a:cs typeface="Times New Roman" pitchFamily="18" charset="0"/>
            </a:endParaRPr>
          </a:p>
          <a:p>
            <a:r>
              <a:rPr lang="lv-LV" sz="3300" dirty="0" smtClean="0">
                <a:latin typeface="Times New Roman" pitchFamily="18" charset="0"/>
                <a:cs typeface="Times New Roman" pitchFamily="18" charset="0"/>
              </a:rPr>
              <a:t>Gāzes metināšana var tik realizēta gan ar stieples pievadīšanu, gan bez papildus </a:t>
            </a:r>
            <a:r>
              <a:rPr lang="lv-LV" sz="3300" dirty="0" err="1" smtClean="0">
                <a:latin typeface="Times New Roman" pitchFamily="18" charset="0"/>
                <a:cs typeface="Times New Roman" pitchFamily="18" charset="0"/>
              </a:rPr>
              <a:t>piedevmateriāla</a:t>
            </a:r>
            <a:r>
              <a:rPr lang="lv-LV" sz="3300" dirty="0" smtClean="0">
                <a:latin typeface="Times New Roman" pitchFamily="18" charset="0"/>
                <a:cs typeface="Times New Roman" pitchFamily="18" charset="0"/>
              </a:rPr>
              <a:t>.</a:t>
            </a:r>
          </a:p>
          <a:p>
            <a:endParaRPr lang="lv-LV" sz="3300" dirty="0" smtClean="0">
              <a:latin typeface="Times New Roman" pitchFamily="18" charset="0"/>
              <a:cs typeface="Times New Roman" pitchFamily="18" charset="0"/>
            </a:endParaRPr>
          </a:p>
          <a:p>
            <a:r>
              <a:rPr lang="lv-LV" sz="3300" dirty="0" smtClean="0">
                <a:latin typeface="Times New Roman" pitchFamily="18" charset="0"/>
                <a:cs typeface="Times New Roman" pitchFamily="18" charset="0"/>
              </a:rPr>
              <a:t>Kā deggāze parasti tiek lietots acetilēns, kas tiek sadedzināts tīrā skābeklī, radot liesmas temperatūru līdz 3200</a:t>
            </a:r>
            <a:r>
              <a:rPr lang="lv-LV" sz="3300" baseline="30000" dirty="0" smtClean="0">
                <a:latin typeface="Times New Roman" pitchFamily="18" charset="0"/>
                <a:cs typeface="Times New Roman" pitchFamily="18" charset="0"/>
              </a:rPr>
              <a:t>o</a:t>
            </a:r>
            <a:r>
              <a:rPr lang="lv-LV" sz="3300" dirty="0" smtClean="0">
                <a:latin typeface="Times New Roman" pitchFamily="18" charset="0"/>
                <a:cs typeface="Times New Roman" pitchFamily="18" charset="0"/>
              </a:rPr>
              <a:t>C.</a:t>
            </a:r>
            <a:r>
              <a:rPr lang="lv-LV" sz="1900" dirty="0" smtClean="0">
                <a:latin typeface="Times New Roman" pitchFamily="18" charset="0"/>
                <a:cs typeface="Times New Roman" pitchFamily="18" charset="0"/>
              </a:rPr>
              <a:t>[2.1.1]</a:t>
            </a:r>
          </a:p>
          <a:p>
            <a:endParaRPr lang="lv-LV" dirty="0"/>
          </a:p>
        </p:txBody>
      </p:sp>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45</a:t>
            </a:fld>
            <a:endParaRPr lang="lv-LV"/>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lv-LV" sz="3600" dirty="0" smtClean="0">
                <a:solidFill>
                  <a:schemeClr val="tx1"/>
                </a:solidFill>
                <a:effectLst/>
                <a:latin typeface="Times New Roman" pitchFamily="18" charset="0"/>
                <a:cs typeface="Times New Roman" pitchFamily="18" charset="0"/>
              </a:rPr>
              <a:t>Plazmas metināšana</a:t>
            </a:r>
            <a:r>
              <a:rPr lang="lv-LV" sz="3600" dirty="0">
                <a:solidFill>
                  <a:schemeClr val="tx1"/>
                </a:solidFill>
                <a:effectLst/>
                <a:latin typeface="Times New Roman" pitchFamily="18" charset="0"/>
                <a:cs typeface="Times New Roman" pitchFamily="18" charset="0"/>
              </a:rPr>
              <a:t/>
            </a:r>
            <a:br>
              <a:rPr lang="lv-LV" sz="3600" dirty="0">
                <a:solidFill>
                  <a:schemeClr val="tx1"/>
                </a:solidFill>
                <a:effectLst/>
                <a:latin typeface="Times New Roman" pitchFamily="18" charset="0"/>
                <a:cs typeface="Times New Roman" pitchFamily="18" charset="0"/>
              </a:rPr>
            </a:br>
            <a:r>
              <a:rPr lang="lv-LV" sz="3600" dirty="0" smtClean="0">
                <a:solidFill>
                  <a:schemeClr val="tx1"/>
                </a:solidFill>
                <a:effectLst/>
                <a:latin typeface="Times New Roman" pitchFamily="18" charset="0"/>
                <a:cs typeface="Times New Roman" pitchFamily="18" charset="0"/>
              </a:rPr>
              <a:t>15 process</a:t>
            </a:r>
            <a:endParaRPr lang="lv-LV" sz="3600" dirty="0">
              <a:solidFill>
                <a:schemeClr val="tx1"/>
              </a:solidFill>
              <a:effectLst/>
              <a:latin typeface="Times New Roman" pitchFamily="18" charset="0"/>
              <a:cs typeface="Times New Roman" pitchFamily="18" charset="0"/>
            </a:endParaRPr>
          </a:p>
        </p:txBody>
      </p:sp>
      <p:sp>
        <p:nvSpPr>
          <p:cNvPr id="3" name="Content Placeholder 2"/>
          <p:cNvSpPr>
            <a:spLocks noGrp="1"/>
          </p:cNvSpPr>
          <p:nvPr>
            <p:ph idx="1"/>
          </p:nvPr>
        </p:nvSpPr>
        <p:spPr>
          <a:xfrm>
            <a:off x="1435608" y="1447800"/>
            <a:ext cx="7498080" cy="5410200"/>
          </a:xfrm>
        </p:spPr>
        <p:txBody>
          <a:bodyPr>
            <a:normAutofit/>
          </a:bodyPr>
          <a:lstStyle/>
          <a:p>
            <a:r>
              <a:rPr lang="lv-LV" sz="2600" dirty="0" smtClean="0">
                <a:latin typeface="Times New Roman" pitchFamily="18" charset="0"/>
                <a:cs typeface="Times New Roman" pitchFamily="18" charset="0"/>
              </a:rPr>
              <a:t>Plazmas metināšana ir ļoti līdzīga TIG metināšanas procesam, t.i. loks veidojas starp elektroda smaili un </a:t>
            </a:r>
            <a:r>
              <a:rPr lang="lv-LV" sz="2600" dirty="0" err="1" smtClean="0">
                <a:latin typeface="Times New Roman" pitchFamily="18" charset="0"/>
                <a:cs typeface="Times New Roman" pitchFamily="18" charset="0"/>
              </a:rPr>
              <a:t>pamatmetālu</a:t>
            </a:r>
            <a:r>
              <a:rPr lang="lv-LV" sz="2600" dirty="0" smtClean="0">
                <a:latin typeface="Times New Roman" pitchFamily="18" charset="0"/>
                <a:cs typeface="Times New Roman" pitchFamily="18" charset="0"/>
              </a:rPr>
              <a:t>.</a:t>
            </a:r>
            <a:r>
              <a:rPr lang="lv-LV" sz="1600" dirty="0" smtClean="0">
                <a:latin typeface="Times New Roman" pitchFamily="18" charset="0"/>
                <a:cs typeface="Times New Roman" pitchFamily="18" charset="0"/>
              </a:rPr>
              <a:t>[2.1.1]</a:t>
            </a:r>
          </a:p>
          <a:p>
            <a:endParaRPr lang="lv-LV" sz="2600"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46</a:t>
            </a:fld>
            <a:endParaRPr lang="lv-LV"/>
          </a:p>
        </p:txBody>
      </p:sp>
      <p:pic>
        <p:nvPicPr>
          <p:cNvPr id="6" name="Picture 2"/>
          <p:cNvPicPr>
            <a:picLocks noChangeAspect="1" noChangeArrowheads="1"/>
          </p:cNvPicPr>
          <p:nvPr/>
        </p:nvPicPr>
        <p:blipFill>
          <a:blip r:embed="rId2" cstate="print"/>
          <a:srcRect/>
          <a:stretch>
            <a:fillRect/>
          </a:stretch>
        </p:blipFill>
        <p:spPr bwMode="auto">
          <a:xfrm>
            <a:off x="1979712" y="2708920"/>
            <a:ext cx="6588224" cy="41490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506B0D68-0630-451C-A7EE-AD80792DCF95}" type="slidenum">
              <a:rPr lang="lv-LV" smtClean="0"/>
              <a:pPr>
                <a:defRPr/>
              </a:pPr>
              <a:t>47</a:t>
            </a:fld>
            <a:endParaRPr lang="lv-LV"/>
          </a:p>
        </p:txBody>
      </p:sp>
      <p:pic>
        <p:nvPicPr>
          <p:cNvPr id="4099" name="Picture 3" descr="C:\Documents and Settings\user\Desktop\Metināšanai\IMG_1241.jpg"/>
          <p:cNvPicPr>
            <a:picLocks noChangeAspect="1" noChangeArrowheads="1"/>
          </p:cNvPicPr>
          <p:nvPr/>
        </p:nvPicPr>
        <p:blipFill>
          <a:blip r:embed="rId2" cstate="print"/>
          <a:srcRect r="39615"/>
          <a:stretch>
            <a:fillRect/>
          </a:stretch>
        </p:blipFill>
        <p:spPr bwMode="auto">
          <a:xfrm>
            <a:off x="3779912" y="0"/>
            <a:ext cx="4968552" cy="6858000"/>
          </a:xfrm>
          <a:prstGeom prst="rect">
            <a:avLst/>
          </a:prstGeom>
          <a:noFill/>
        </p:spPr>
      </p:pic>
      <p:sp>
        <p:nvSpPr>
          <p:cNvPr id="5" name="TextBox 4"/>
          <p:cNvSpPr txBox="1"/>
          <p:nvPr/>
        </p:nvSpPr>
        <p:spPr>
          <a:xfrm>
            <a:off x="1043608" y="1196752"/>
            <a:ext cx="2852063" cy="1200329"/>
          </a:xfrm>
          <a:prstGeom prst="rect">
            <a:avLst/>
          </a:prstGeom>
          <a:noFill/>
        </p:spPr>
        <p:txBody>
          <a:bodyPr wrap="none" rtlCol="0">
            <a:spAutoFit/>
          </a:bodyPr>
          <a:lstStyle/>
          <a:p>
            <a:r>
              <a:rPr lang="lv-LV" sz="7200" dirty="0" smtClean="0">
                <a:latin typeface="Times New Roman" panose="02020603050405020304" pitchFamily="18" charset="0"/>
                <a:cs typeface="Times New Roman" panose="02020603050405020304" pitchFamily="18" charset="0"/>
              </a:rPr>
              <a:t>Paldies</a:t>
            </a:r>
            <a:endParaRPr lang="en-GB" sz="7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lv-LV" sz="4400" dirty="0" smtClean="0">
                <a:solidFill>
                  <a:schemeClr val="tx1"/>
                </a:solidFill>
                <a:effectLst/>
                <a:latin typeface="Times New Roman" panose="02020603050405020304" pitchFamily="18" charset="0"/>
                <a:cs typeface="Times New Roman" panose="02020603050405020304" pitchFamily="18" charset="0"/>
              </a:rPr>
              <a:t>Metālapstrādes procesi</a:t>
            </a:r>
            <a:endParaRPr lang="lv-LV" sz="4400" dirty="0">
              <a:solidFill>
                <a:schemeClr val="tx1"/>
              </a:solidFill>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323341" y="1481771"/>
            <a:ext cx="7498080" cy="4800600"/>
          </a:xfrm>
        </p:spPr>
        <p:txBody>
          <a:bodyPr>
            <a:normAutofit fontScale="85000" lnSpcReduction="10000"/>
          </a:bodyPr>
          <a:lstStyle/>
          <a:p>
            <a:r>
              <a:rPr lang="lv-LV" sz="2800" dirty="0" smtClean="0">
                <a:latin typeface="Times New Roman" panose="02020603050405020304" pitchFamily="18" charset="0"/>
                <a:cs typeface="Times New Roman" panose="02020603050405020304" pitchFamily="18" charset="0"/>
              </a:rPr>
              <a:t>Metālapstrāde </a:t>
            </a:r>
            <a:r>
              <a:rPr lang="lv-LV" sz="2800" dirty="0">
                <a:latin typeface="Times New Roman" panose="02020603050405020304" pitchFamily="18" charset="0"/>
                <a:cs typeface="Times New Roman" panose="02020603050405020304" pitchFamily="18" charset="0"/>
              </a:rPr>
              <a:t>ir viena no vecākajām amatniecības tehnoloģijām, kas ir nogājusi garu ceļu no vienkāršiem rokas instrumentiem līdz modernām augsto tehnoloģiju iekārtām</a:t>
            </a:r>
            <a:r>
              <a:rPr lang="lv-LV" sz="2800" dirty="0" smtClean="0">
                <a:latin typeface="Times New Roman" panose="02020603050405020304" pitchFamily="18" charset="0"/>
                <a:cs typeface="Times New Roman" panose="02020603050405020304" pitchFamily="18" charset="0"/>
              </a:rPr>
              <a:t>.</a:t>
            </a:r>
          </a:p>
          <a:p>
            <a:r>
              <a:rPr lang="lv-LV" sz="2800" dirty="0">
                <a:latin typeface="Times New Roman" panose="02020603050405020304" pitchFamily="18" charset="0"/>
                <a:cs typeface="Times New Roman" panose="02020603050405020304" pitchFamily="18" charset="0"/>
              </a:rPr>
              <a:t>Pirmie mēģinājumi metāla apstrādē ir datējami ar seniem laikiem, kad cilvēki sāka kausēt un kalt metālu.</a:t>
            </a:r>
          </a:p>
          <a:p>
            <a:endParaRPr lang="lv-LV" sz="2800" dirty="0">
              <a:latin typeface="Times New Roman" panose="02020603050405020304" pitchFamily="18" charset="0"/>
              <a:cs typeface="Times New Roman" panose="02020603050405020304" pitchFamily="18" charset="0"/>
            </a:endParaRPr>
          </a:p>
          <a:p>
            <a:r>
              <a:rPr lang="lv-LV" sz="2800" b="1" dirty="0">
                <a:latin typeface="Times New Roman" panose="02020603050405020304" pitchFamily="18" charset="0"/>
                <a:cs typeface="Times New Roman" panose="02020603050405020304" pitchFamily="18" charset="0"/>
              </a:rPr>
              <a:t>Senie</a:t>
            </a:r>
            <a:r>
              <a:rPr lang="lv-LV" sz="2800" dirty="0">
                <a:latin typeface="Times New Roman" panose="02020603050405020304" pitchFamily="18" charset="0"/>
                <a:cs typeface="Times New Roman" panose="02020603050405020304" pitchFamily="18" charset="0"/>
              </a:rPr>
              <a:t> ēģiptieši, šumeri un grieķi izmantoja varu, bronzu un dzelzi, lai radītu instrumentus, ieročus un rotaslietas.</a:t>
            </a:r>
          </a:p>
          <a:p>
            <a:endParaRPr lang="lv-LV" sz="2800" dirty="0">
              <a:latin typeface="Times New Roman" panose="02020603050405020304" pitchFamily="18" charset="0"/>
              <a:cs typeface="Times New Roman" panose="02020603050405020304" pitchFamily="18" charset="0"/>
            </a:endParaRPr>
          </a:p>
          <a:p>
            <a:r>
              <a:rPr lang="lv-LV" sz="2800" dirty="0">
                <a:latin typeface="Times New Roman" panose="02020603050405020304" pitchFamily="18" charset="0"/>
                <a:cs typeface="Times New Roman" panose="02020603050405020304" pitchFamily="18" charset="0"/>
              </a:rPr>
              <a:t>Process ietvēra kalšanu – metāla karsēšanu līdz augstām temperatūrām un veidošanu, izmantojot āmurus un laktas.</a:t>
            </a:r>
            <a:r>
              <a:rPr lang="lv-LV" sz="1400" dirty="0">
                <a:latin typeface="Times New Roman" panose="02020603050405020304" pitchFamily="18" charset="0"/>
                <a:cs typeface="Times New Roman" panose="02020603050405020304" pitchFamily="18" charset="0"/>
              </a:rPr>
              <a:t>[1.1.1</a:t>
            </a:r>
            <a:r>
              <a:rPr lang="lv-LV" sz="1400" dirty="0" smtClean="0">
                <a:latin typeface="Times New Roman" panose="02020603050405020304" pitchFamily="18" charset="0"/>
                <a:cs typeface="Times New Roman" panose="02020603050405020304" pitchFamily="18" charset="0"/>
              </a:rPr>
              <a:t>]</a:t>
            </a:r>
            <a:r>
              <a:rPr lang="lv-LV" sz="2800" dirty="0" smtClean="0">
                <a:latin typeface="Times New Roman" panose="02020603050405020304" pitchFamily="18" charset="0"/>
                <a:cs typeface="Times New Roman" panose="02020603050405020304" pitchFamily="18" charset="0"/>
              </a:rPr>
              <a:t> </a:t>
            </a:r>
          </a:p>
          <a:p>
            <a:endParaRPr lang="lv-LV" sz="2800" dirty="0" smtClean="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5</a:t>
            </a:fld>
            <a:endParaRPr lang="lv-LV"/>
          </a:p>
        </p:txBody>
      </p:sp>
    </p:spTree>
    <p:extLst>
      <p:ext uri="{BB962C8B-B14F-4D97-AF65-F5344CB8AC3E}">
        <p14:creationId xmlns:p14="http://schemas.microsoft.com/office/powerpoint/2010/main" val="26174792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9632" y="692696"/>
            <a:ext cx="7498080" cy="5400600"/>
          </a:xfrm>
        </p:spPr>
        <p:txBody>
          <a:bodyPr>
            <a:normAutofit/>
          </a:bodyPr>
          <a:lstStyle/>
          <a:p>
            <a:r>
              <a:rPr lang="lv-LV" sz="2800" b="1" dirty="0" smtClean="0">
                <a:latin typeface="Times New Roman" panose="02020603050405020304" pitchFamily="18" charset="0"/>
                <a:cs typeface="Times New Roman" panose="02020603050405020304" pitchFamily="18" charset="0"/>
              </a:rPr>
              <a:t>Viduslaikos</a:t>
            </a:r>
            <a:r>
              <a:rPr lang="lv-LV" sz="2800" dirty="0" smtClean="0">
                <a:latin typeface="Times New Roman" panose="02020603050405020304" pitchFamily="18" charset="0"/>
                <a:cs typeface="Times New Roman" panose="02020603050405020304" pitchFamily="18" charset="0"/>
              </a:rPr>
              <a:t> metālapstrāde būtiski attīstījās. </a:t>
            </a:r>
          </a:p>
          <a:p>
            <a:r>
              <a:rPr lang="lv-LV" sz="2800" dirty="0" smtClean="0">
                <a:latin typeface="Times New Roman" panose="02020603050405020304" pitchFamily="18" charset="0"/>
                <a:cs typeface="Times New Roman" panose="02020603050405020304" pitchFamily="18" charset="0"/>
              </a:rPr>
              <a:t>Šajā </a:t>
            </a:r>
            <a:r>
              <a:rPr lang="lv-LV" sz="2800" dirty="0">
                <a:latin typeface="Times New Roman" panose="02020603050405020304" pitchFamily="18" charset="0"/>
                <a:cs typeface="Times New Roman" panose="02020603050405020304" pitchFamily="18" charset="0"/>
              </a:rPr>
              <a:t>periodā parādījās tērauds </a:t>
            </a:r>
            <a:r>
              <a:rPr lang="lv-LV" sz="2800" dirty="0" smtClean="0">
                <a:latin typeface="Times New Roman" panose="02020603050405020304" pitchFamily="18" charset="0"/>
                <a:cs typeface="Times New Roman" panose="02020603050405020304" pitchFamily="18" charset="0"/>
              </a:rPr>
              <a:t>–izturīgāks </a:t>
            </a:r>
            <a:r>
              <a:rPr lang="lv-LV" sz="2800" dirty="0">
                <a:latin typeface="Times New Roman" panose="02020603050405020304" pitchFamily="18" charset="0"/>
                <a:cs typeface="Times New Roman" panose="02020603050405020304" pitchFamily="18" charset="0"/>
              </a:rPr>
              <a:t>materiāls, kas ļāva radīt sarežģītākus un kvalitatīvākus </a:t>
            </a:r>
            <a:r>
              <a:rPr lang="lv-LV" sz="2800" dirty="0" smtClean="0">
                <a:latin typeface="Times New Roman" panose="02020603050405020304" pitchFamily="18" charset="0"/>
                <a:cs typeface="Times New Roman" panose="02020603050405020304" pitchFamily="18" charset="0"/>
              </a:rPr>
              <a:t>izstrādājumus.</a:t>
            </a:r>
          </a:p>
          <a:p>
            <a:endParaRPr lang="lv-LV" sz="2800" dirty="0" smtClean="0">
              <a:latin typeface="Times New Roman" panose="02020603050405020304" pitchFamily="18" charset="0"/>
              <a:cs typeface="Times New Roman" panose="02020603050405020304" pitchFamily="18" charset="0"/>
            </a:endParaRPr>
          </a:p>
          <a:p>
            <a:r>
              <a:rPr lang="lv-LV" sz="2800" b="1" dirty="0" smtClean="0">
                <a:latin typeface="Times New Roman" panose="02020603050405020304" pitchFamily="18" charset="0"/>
                <a:cs typeface="Times New Roman" panose="02020603050405020304" pitchFamily="18" charset="0"/>
              </a:rPr>
              <a:t>18</a:t>
            </a:r>
            <a:r>
              <a:rPr lang="lv-LV" sz="2800" b="1" dirty="0">
                <a:latin typeface="Times New Roman" panose="02020603050405020304" pitchFamily="18" charset="0"/>
                <a:cs typeface="Times New Roman" panose="02020603050405020304" pitchFamily="18" charset="0"/>
              </a:rPr>
              <a:t>. gadsimta </a:t>
            </a:r>
            <a:r>
              <a:rPr lang="lv-LV" sz="2800" dirty="0">
                <a:latin typeface="Times New Roman" panose="02020603050405020304" pitchFamily="18" charset="0"/>
                <a:cs typeface="Times New Roman" panose="02020603050405020304" pitchFamily="18" charset="0"/>
              </a:rPr>
              <a:t>rūpnieciskā revolūcija bija pagrieziena punkts metālapstrādes </a:t>
            </a:r>
            <a:r>
              <a:rPr lang="lv-LV" sz="2800" dirty="0" smtClean="0">
                <a:latin typeface="Times New Roman" panose="02020603050405020304" pitchFamily="18" charset="0"/>
                <a:cs typeface="Times New Roman" panose="02020603050405020304" pitchFamily="18" charset="0"/>
              </a:rPr>
              <a:t>vēsturē.</a:t>
            </a:r>
          </a:p>
          <a:p>
            <a:endParaRPr lang="lv-LV" sz="2800" dirty="0" smtClean="0">
              <a:latin typeface="Times New Roman" panose="02020603050405020304" pitchFamily="18" charset="0"/>
              <a:cs typeface="Times New Roman" panose="02020603050405020304" pitchFamily="18" charset="0"/>
            </a:endParaRPr>
          </a:p>
          <a:p>
            <a:r>
              <a:rPr lang="lv-LV" sz="2800" dirty="0">
                <a:latin typeface="Times New Roman" panose="02020603050405020304" pitchFamily="18" charset="0"/>
                <a:cs typeface="Times New Roman" panose="02020603050405020304" pitchFamily="18" charset="0"/>
              </a:rPr>
              <a:t>Tvaika dzinēju izgudrošana un ražošanas mehanizācija ļāva būtiski palielināt metālapstrādes apjomu un ātrumu</a:t>
            </a:r>
            <a:r>
              <a:rPr lang="lv-LV" sz="2800" dirty="0" smtClean="0">
                <a:latin typeface="Times New Roman" panose="02020603050405020304" pitchFamily="18" charset="0"/>
                <a:cs typeface="Times New Roman" panose="02020603050405020304" pitchFamily="18" charset="0"/>
              </a:rPr>
              <a:t>.</a:t>
            </a:r>
            <a:r>
              <a:rPr lang="lv-LV" sz="1600" dirty="0" smtClean="0">
                <a:latin typeface="Times New Roman" panose="02020603050405020304" pitchFamily="18" charset="0"/>
                <a:cs typeface="Times New Roman" panose="02020603050405020304" pitchFamily="18" charset="0"/>
              </a:rPr>
              <a:t>[1.1.1]</a:t>
            </a:r>
            <a:endParaRPr lang="lv-LV" sz="1600" dirty="0">
              <a:latin typeface="Times New Roman" panose="02020603050405020304" pitchFamily="18" charset="0"/>
              <a:cs typeface="Times New Roman" panose="02020603050405020304" pitchFamily="18" charset="0"/>
            </a:endParaRPr>
          </a:p>
          <a:p>
            <a:endParaRPr lang="lv-LV" sz="2800" dirty="0" smtClean="0">
              <a:latin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6</a:t>
            </a:fld>
            <a:endParaRPr lang="lv-LV"/>
          </a:p>
        </p:txBody>
      </p:sp>
    </p:spTree>
    <p:extLst>
      <p:ext uri="{BB962C8B-B14F-4D97-AF65-F5344CB8AC3E}">
        <p14:creationId xmlns:p14="http://schemas.microsoft.com/office/powerpoint/2010/main" val="23806386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7436" y="521296"/>
            <a:ext cx="7962088" cy="6336704"/>
          </a:xfrm>
        </p:spPr>
        <p:txBody>
          <a:bodyPr>
            <a:normAutofit/>
          </a:bodyPr>
          <a:lstStyle/>
          <a:p>
            <a:r>
              <a:rPr lang="lv-LV" sz="2800" dirty="0" smtClean="0">
                <a:latin typeface="Times New Roman" panose="02020603050405020304" pitchFamily="18" charset="0"/>
                <a:cs typeface="Times New Roman" panose="02020603050405020304" pitchFamily="18" charset="0"/>
              </a:rPr>
              <a:t>Rokas </a:t>
            </a:r>
            <a:r>
              <a:rPr lang="lv-LV" sz="2800" dirty="0">
                <a:latin typeface="Times New Roman" panose="02020603050405020304" pitchFamily="18" charset="0"/>
                <a:cs typeface="Times New Roman" panose="02020603050405020304" pitchFamily="18" charset="0"/>
              </a:rPr>
              <a:t>darbarīkus nomainīja mehāniskie āmuri, presēšanas mašīnas un virpas, kas varēja strādāt ātrāk un precīzāk</a:t>
            </a:r>
            <a:r>
              <a:rPr lang="lv-LV" sz="2800" dirty="0" smtClean="0">
                <a:latin typeface="Times New Roman" panose="02020603050405020304" pitchFamily="18" charset="0"/>
                <a:cs typeface="Times New Roman" panose="02020603050405020304" pitchFamily="18" charset="0"/>
              </a:rPr>
              <a:t>.</a:t>
            </a:r>
          </a:p>
          <a:p>
            <a:endParaRPr lang="lv-LV" sz="2800" dirty="0" smtClean="0">
              <a:latin typeface="Times New Roman" panose="02020603050405020304" pitchFamily="18" charset="0"/>
              <a:cs typeface="Times New Roman" panose="02020603050405020304" pitchFamily="18" charset="0"/>
            </a:endParaRPr>
          </a:p>
          <a:p>
            <a:r>
              <a:rPr lang="lv-LV" sz="2800" b="1" dirty="0" smtClean="0">
                <a:latin typeface="Times New Roman" panose="02020603050405020304" pitchFamily="18" charset="0"/>
                <a:cs typeface="Times New Roman" panose="02020603050405020304" pitchFamily="18" charset="0"/>
              </a:rPr>
              <a:t>19.gadsimtā</a:t>
            </a:r>
            <a:r>
              <a:rPr lang="lv-LV" sz="2800" dirty="0" smtClean="0">
                <a:latin typeface="Times New Roman" panose="02020603050405020304" pitchFamily="18" charset="0"/>
                <a:cs typeface="Times New Roman" panose="02020603050405020304" pitchFamily="18" charset="0"/>
              </a:rPr>
              <a:t> </a:t>
            </a:r>
            <a:r>
              <a:rPr lang="lv-LV" sz="2800" dirty="0">
                <a:latin typeface="Times New Roman" panose="02020603050405020304" pitchFamily="18" charset="0"/>
                <a:cs typeface="Times New Roman" panose="02020603050405020304" pitchFamily="18" charset="0"/>
              </a:rPr>
              <a:t>tika izstrādāts Bessemer process, kas ļāva masveidā ražot tēraudu, kas ievērojami samazināja tā izmaksas un padarīja to pieejamu plašai lietošanai. </a:t>
            </a:r>
            <a:endParaRPr lang="lv-LV" sz="2800" dirty="0" smtClean="0">
              <a:latin typeface="Times New Roman" panose="02020603050405020304" pitchFamily="18" charset="0"/>
              <a:cs typeface="Times New Roman" panose="02020603050405020304" pitchFamily="18" charset="0"/>
            </a:endParaRPr>
          </a:p>
          <a:p>
            <a:endParaRPr lang="lv-LV" sz="2800" dirty="0" smtClean="0">
              <a:latin typeface="Times New Roman" panose="02020603050405020304" pitchFamily="18" charset="0"/>
              <a:cs typeface="Times New Roman" panose="02020603050405020304" pitchFamily="18" charset="0"/>
            </a:endParaRPr>
          </a:p>
          <a:p>
            <a:r>
              <a:rPr lang="lv-LV" sz="2800" dirty="0" smtClean="0">
                <a:latin typeface="Times New Roman" panose="02020603050405020304" pitchFamily="18" charset="0"/>
                <a:cs typeface="Times New Roman" panose="02020603050405020304" pitchFamily="18" charset="0"/>
              </a:rPr>
              <a:t>Tika </a:t>
            </a:r>
            <a:r>
              <a:rPr lang="lv-LV" sz="2800" dirty="0">
                <a:latin typeface="Times New Roman" panose="02020603050405020304" pitchFamily="18" charset="0"/>
                <a:cs typeface="Times New Roman" panose="02020603050405020304" pitchFamily="18" charset="0"/>
              </a:rPr>
              <a:t>radīti jauni sakausējumi, piemēram, nerūsējošā tērauda, alumīnija un titāna sakausējumi, kas pavēra jaunas iespējas metālapstrādē</a:t>
            </a:r>
            <a:r>
              <a:rPr lang="lv-LV" sz="2800" dirty="0" smtClean="0">
                <a:latin typeface="Times New Roman" panose="02020603050405020304" pitchFamily="18" charset="0"/>
                <a:cs typeface="Times New Roman" panose="02020603050405020304" pitchFamily="18" charset="0"/>
              </a:rPr>
              <a:t>.</a:t>
            </a:r>
            <a:r>
              <a:rPr lang="lv-LV" sz="1600" dirty="0" smtClean="0">
                <a:latin typeface="Times New Roman" panose="02020603050405020304" pitchFamily="18" charset="0"/>
                <a:cs typeface="Times New Roman" panose="02020603050405020304" pitchFamily="18" charset="0"/>
              </a:rPr>
              <a:t>[1.1.1]</a:t>
            </a:r>
            <a:endParaRPr lang="en-GB" sz="16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7</a:t>
            </a:fld>
            <a:endParaRPr lang="lv-LV"/>
          </a:p>
        </p:txBody>
      </p:sp>
    </p:spTree>
    <p:extLst>
      <p:ext uri="{BB962C8B-B14F-4D97-AF65-F5344CB8AC3E}">
        <p14:creationId xmlns:p14="http://schemas.microsoft.com/office/powerpoint/2010/main" val="36100832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5568" y="980728"/>
            <a:ext cx="7955280" cy="4536504"/>
          </a:xfrm>
        </p:spPr>
        <p:txBody>
          <a:bodyPr>
            <a:normAutofit/>
          </a:bodyPr>
          <a:lstStyle/>
          <a:p>
            <a:r>
              <a:rPr lang="lv-LV" sz="2800" b="1" dirty="0">
                <a:latin typeface="Times New Roman" panose="02020603050405020304" pitchFamily="18" charset="0"/>
                <a:cs typeface="Times New Roman" panose="02020603050405020304" pitchFamily="18" charset="0"/>
              </a:rPr>
              <a:t>20. gadsimta </a:t>
            </a:r>
            <a:r>
              <a:rPr lang="lv-LV" sz="2800" dirty="0">
                <a:latin typeface="Times New Roman" panose="02020603050405020304" pitchFamily="18" charset="0"/>
                <a:cs typeface="Times New Roman" panose="02020603050405020304" pitchFamily="18" charset="0"/>
              </a:rPr>
              <a:t>otrā puse iezīmējās ar datoru ciparvadības (CNC) iekārtu parādīšanos. </a:t>
            </a:r>
            <a:endParaRPr lang="lv-LV" sz="2800" dirty="0" smtClean="0">
              <a:latin typeface="Times New Roman" panose="02020603050405020304" pitchFamily="18" charset="0"/>
              <a:cs typeface="Times New Roman" panose="02020603050405020304" pitchFamily="18" charset="0"/>
            </a:endParaRPr>
          </a:p>
          <a:p>
            <a:endParaRPr lang="lv-LV" sz="2800" dirty="0" smtClean="0">
              <a:latin typeface="Times New Roman" panose="02020603050405020304" pitchFamily="18" charset="0"/>
              <a:cs typeface="Times New Roman" panose="02020603050405020304" pitchFamily="18" charset="0"/>
            </a:endParaRPr>
          </a:p>
          <a:p>
            <a:r>
              <a:rPr lang="lv-LV" sz="2800" dirty="0" smtClean="0">
                <a:latin typeface="Times New Roman" panose="02020603050405020304" pitchFamily="18" charset="0"/>
                <a:cs typeface="Times New Roman" panose="02020603050405020304" pitchFamily="18" charset="0"/>
              </a:rPr>
              <a:t>Šīs </a:t>
            </a:r>
            <a:r>
              <a:rPr lang="lv-LV" sz="2800" dirty="0">
                <a:latin typeface="Times New Roman" panose="02020603050405020304" pitchFamily="18" charset="0"/>
                <a:cs typeface="Times New Roman" panose="02020603050405020304" pitchFamily="18" charset="0"/>
              </a:rPr>
              <a:t>iekārtas kontrolē datori, un tās ļauj veikt sarežģītas darbības ar augstu precizitāti. </a:t>
            </a:r>
            <a:endParaRPr lang="lv-LV" sz="2800" dirty="0" smtClean="0">
              <a:latin typeface="Times New Roman" panose="02020603050405020304" pitchFamily="18" charset="0"/>
              <a:cs typeface="Times New Roman" panose="02020603050405020304" pitchFamily="18" charset="0"/>
            </a:endParaRPr>
          </a:p>
          <a:p>
            <a:endParaRPr lang="lv-LV" sz="2800" dirty="0" smtClean="0">
              <a:latin typeface="Times New Roman" panose="02020603050405020304" pitchFamily="18" charset="0"/>
              <a:cs typeface="Times New Roman" panose="02020603050405020304" pitchFamily="18" charset="0"/>
            </a:endParaRPr>
          </a:p>
          <a:p>
            <a:r>
              <a:rPr lang="lv-LV" sz="2800" dirty="0" smtClean="0">
                <a:latin typeface="Times New Roman" panose="02020603050405020304" pitchFamily="18" charset="0"/>
                <a:cs typeface="Times New Roman" panose="02020603050405020304" pitchFamily="18" charset="0"/>
              </a:rPr>
              <a:t>CNC </a:t>
            </a:r>
            <a:r>
              <a:rPr lang="lv-LV" sz="2800" dirty="0">
                <a:latin typeface="Times New Roman" panose="02020603050405020304" pitchFamily="18" charset="0"/>
                <a:cs typeface="Times New Roman" panose="02020603050405020304" pitchFamily="18" charset="0"/>
              </a:rPr>
              <a:t>iekārtas tiek izmantotas dažādās jomās, sākot no mašīnbūves līdz aviācijai, un būtiski uzlabo metālapstrādes produktivitāti un kvalitāti. </a:t>
            </a:r>
            <a:r>
              <a:rPr lang="lv-LV" sz="1600" dirty="0">
                <a:latin typeface="Times New Roman" panose="02020603050405020304" pitchFamily="18" charset="0"/>
                <a:cs typeface="Times New Roman" panose="02020603050405020304" pitchFamily="18" charset="0"/>
              </a:rPr>
              <a:t>[</a:t>
            </a:r>
            <a:r>
              <a:rPr lang="lv-LV" sz="1600" dirty="0" smtClean="0">
                <a:latin typeface="Times New Roman" panose="02020603050405020304" pitchFamily="18" charset="0"/>
                <a:cs typeface="Times New Roman" panose="02020603050405020304" pitchFamily="18" charset="0"/>
              </a:rPr>
              <a:t>1.1.1]</a:t>
            </a:r>
            <a:endParaRPr lang="en-GB" sz="16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8</a:t>
            </a:fld>
            <a:endParaRPr lang="lv-LV"/>
          </a:p>
        </p:txBody>
      </p:sp>
    </p:spTree>
    <p:extLst>
      <p:ext uri="{BB962C8B-B14F-4D97-AF65-F5344CB8AC3E}">
        <p14:creationId xmlns:p14="http://schemas.microsoft.com/office/powerpoint/2010/main" val="36318507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888" y="179113"/>
            <a:ext cx="7498080" cy="1143000"/>
          </a:xfrm>
        </p:spPr>
        <p:txBody>
          <a:bodyPr>
            <a:normAutofit fontScale="90000"/>
          </a:bodyPr>
          <a:lstStyle/>
          <a:p>
            <a:pPr algn="ctr"/>
            <a:r>
              <a:rPr lang="lv-LV" sz="4000" dirty="0">
                <a:solidFill>
                  <a:schemeClr val="tx1"/>
                </a:solidFill>
                <a:effectLst/>
                <a:latin typeface="Times New Roman" panose="02020603050405020304" pitchFamily="18" charset="0"/>
                <a:cs typeface="Times New Roman" panose="02020603050405020304" pitchFamily="18" charset="0"/>
              </a:rPr>
              <a:t>Mūsdienu metālapstrādes procesu veidi </a:t>
            </a:r>
            <a:endParaRPr lang="en-GB" sz="4000" dirty="0">
              <a:solidFill>
                <a:schemeClr val="tx1"/>
              </a:solidFill>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99592" y="1514800"/>
            <a:ext cx="8086672" cy="5234035"/>
          </a:xfrm>
        </p:spPr>
        <p:txBody>
          <a:bodyPr>
            <a:normAutofit fontScale="70000" lnSpcReduction="20000"/>
          </a:bodyPr>
          <a:lstStyle/>
          <a:p>
            <a:r>
              <a:rPr lang="lv-LV" sz="3600" dirty="0">
                <a:latin typeface="Times New Roman" panose="02020603050405020304" pitchFamily="18" charset="0"/>
                <a:cs typeface="Times New Roman" panose="02020603050405020304" pitchFamily="18" charset="0"/>
              </a:rPr>
              <a:t>Mūsdienu metālapstrādes tehnoloģijas precizitātes, ātruma un efektivitātes ziņā ievērojami pārspēj tradicionālās metodes</a:t>
            </a:r>
            <a:r>
              <a:rPr lang="lv-LV" sz="3600" dirty="0" smtClean="0">
                <a:latin typeface="Times New Roman" panose="02020603050405020304" pitchFamily="18" charset="0"/>
                <a:cs typeface="Times New Roman" panose="02020603050405020304" pitchFamily="18" charset="0"/>
              </a:rPr>
              <a:t>.</a:t>
            </a:r>
          </a:p>
          <a:p>
            <a:endParaRPr lang="lv-LV" sz="3600" dirty="0" smtClean="0">
              <a:latin typeface="Times New Roman" panose="02020603050405020304" pitchFamily="18" charset="0"/>
              <a:cs typeface="Times New Roman" panose="02020603050405020304" pitchFamily="18" charset="0"/>
            </a:endParaRPr>
          </a:p>
          <a:p>
            <a:r>
              <a:rPr lang="lv-LV" sz="3600" dirty="0">
                <a:latin typeface="Times New Roman" panose="02020603050405020304" pitchFamily="18" charset="0"/>
                <a:cs typeface="Times New Roman" panose="02020603050405020304" pitchFamily="18" charset="0"/>
              </a:rPr>
              <a:t>Mūsdienu tehnoloģijas ietver lāzera un plazmas griešanu, kur tiek izmantots koncentrēts gaismas stars, kas var griezt metālu ar minimāliem materiāla zudumiem un augstu precizitāti. </a:t>
            </a:r>
          </a:p>
          <a:p>
            <a:endParaRPr lang="lv-LV" sz="3600" dirty="0">
              <a:latin typeface="Times New Roman" panose="02020603050405020304" pitchFamily="18" charset="0"/>
              <a:cs typeface="Times New Roman" panose="02020603050405020304" pitchFamily="18" charset="0"/>
            </a:endParaRPr>
          </a:p>
          <a:p>
            <a:endParaRPr lang="lv-LV" sz="3600" dirty="0">
              <a:latin typeface="Times New Roman" panose="02020603050405020304" pitchFamily="18" charset="0"/>
              <a:cs typeface="Times New Roman" panose="02020603050405020304" pitchFamily="18" charset="0"/>
            </a:endParaRPr>
          </a:p>
          <a:p>
            <a:r>
              <a:rPr lang="lv-LV" sz="3600" dirty="0">
                <a:latin typeface="Times New Roman" panose="02020603050405020304" pitchFamily="18" charset="0"/>
                <a:cs typeface="Times New Roman" panose="02020603050405020304" pitchFamily="18" charset="0"/>
              </a:rPr>
              <a:t>Mūsdienu tehnoloģijas ļauj automatizēt un paātrināt procesu, samazinot izmaksas un paaugstinot produktu kvalitāti. [1.1.2]</a:t>
            </a:r>
          </a:p>
          <a:p>
            <a:endParaRPr lang="lv-LV" sz="2800" dirty="0" smtClean="0">
              <a:latin typeface="Times New Roman" panose="02020603050405020304" pitchFamily="18" charset="0"/>
              <a:cs typeface="Times New Roman" panose="02020603050405020304" pitchFamily="18" charset="0"/>
            </a:endParaRPr>
          </a:p>
          <a:p>
            <a:pPr marL="82296" indent="0">
              <a:buNone/>
            </a:pPr>
            <a:r>
              <a:rPr lang="lv-LV" sz="2800" dirty="0" smtClean="0">
                <a:latin typeface="Times New Roman" panose="02020603050405020304" pitchFamily="18" charset="0"/>
                <a:cs typeface="Times New Roman" panose="02020603050405020304" pitchFamily="18" charset="0"/>
              </a:rPr>
              <a:t> </a:t>
            </a:r>
          </a:p>
        </p:txBody>
      </p:sp>
      <p:sp>
        <p:nvSpPr>
          <p:cNvPr id="4" name="Slide Number Placeholder 3"/>
          <p:cNvSpPr>
            <a:spLocks noGrp="1"/>
          </p:cNvSpPr>
          <p:nvPr>
            <p:ph type="sldNum" sz="quarter" idx="12"/>
          </p:nvPr>
        </p:nvSpPr>
        <p:spPr/>
        <p:txBody>
          <a:bodyPr/>
          <a:lstStyle/>
          <a:p>
            <a:pPr>
              <a:defRPr/>
            </a:pPr>
            <a:fld id="{1EE862B7-4E8D-4FFB-B376-37AC798C9B12}" type="slidenum">
              <a:rPr lang="lv-LV" smtClean="0"/>
              <a:pPr>
                <a:defRPr/>
              </a:pPr>
              <a:t>9</a:t>
            </a:fld>
            <a:endParaRPr lang="lv-LV"/>
          </a:p>
        </p:txBody>
      </p:sp>
    </p:spTree>
    <p:extLst>
      <p:ext uri="{BB962C8B-B14F-4D97-AF65-F5344CB8AC3E}">
        <p14:creationId xmlns:p14="http://schemas.microsoft.com/office/powerpoint/2010/main" val="1400206974"/>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1282</TotalTime>
  <Words>1861</Words>
  <Application>Microsoft Office PowerPoint</Application>
  <PresentationFormat>On-screen Show (4:3)</PresentationFormat>
  <Paragraphs>278</Paragraphs>
  <Slides>47</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47</vt:i4>
      </vt:variant>
    </vt:vector>
  </HeadingPairs>
  <TitlesOfParts>
    <vt:vector size="55" baseType="lpstr">
      <vt:lpstr>Arial</vt:lpstr>
      <vt:lpstr>Calibri</vt:lpstr>
      <vt:lpstr>Gill Sans MT</vt:lpstr>
      <vt:lpstr>Times New Roman</vt:lpstr>
      <vt:lpstr>Verdana</vt:lpstr>
      <vt:lpstr>Wingdings 2</vt:lpstr>
      <vt:lpstr>Custom Design</vt:lpstr>
      <vt:lpstr>Solstice</vt:lpstr>
      <vt:lpstr>Lokmetinātājs metināšanā ar mehanizēto iekārtu aktīvās gāzes vidē (MAG)</vt:lpstr>
      <vt:lpstr> 1. modulis  «Pamatprocesi metināšanā»</vt:lpstr>
      <vt:lpstr>Metālapstrādes procesi</vt:lpstr>
      <vt:lpstr>Sasniedzamais rezultāts</vt:lpstr>
      <vt:lpstr>Metālapstrādes procesi</vt:lpstr>
      <vt:lpstr>PowerPoint Presentation</vt:lpstr>
      <vt:lpstr>PowerPoint Presentation</vt:lpstr>
      <vt:lpstr>PowerPoint Presentation</vt:lpstr>
      <vt:lpstr>Mūsdienu metālapstrādes procesu veidi </vt:lpstr>
      <vt:lpstr>PowerPoint Presentation</vt:lpstr>
      <vt:lpstr>PowerPoint Presentation</vt:lpstr>
      <vt:lpstr>PowerPoint Presentation</vt:lpstr>
      <vt:lpstr>PowerPoint Presentation</vt:lpstr>
      <vt:lpstr>MMA metināšana</vt:lpstr>
      <vt:lpstr>Metināšanas procesu pirmsākumi</vt:lpstr>
      <vt:lpstr>PowerPoint Presentation</vt:lpstr>
      <vt:lpstr>PowerPoint Presentation</vt:lpstr>
      <vt:lpstr>Mūsdienu metināšanas procesu veidi.</vt:lpstr>
      <vt:lpstr>PowerPoint Presentation</vt:lpstr>
      <vt:lpstr>Metināšanas procesu iedalījums </vt:lpstr>
      <vt:lpstr>1. grupa - Mehāniskā klase </vt:lpstr>
      <vt:lpstr>Aukstā metināšana</vt:lpstr>
      <vt:lpstr>PowerPoint Presentation</vt:lpstr>
      <vt:lpstr>PowerPoint Presentation</vt:lpstr>
      <vt:lpstr>Metināšana ar ultraskaņu</vt:lpstr>
      <vt:lpstr>Metināšana ar sprādzienu</vt:lpstr>
      <vt:lpstr>2. grupa – Termomehāniskā klase </vt:lpstr>
      <vt:lpstr>Kalējmetināšanā</vt:lpstr>
      <vt:lpstr>Elektriskā kontaktmetināšana:</vt:lpstr>
      <vt:lpstr>RSW(21 process) – Resistance Spot Welding-Kontaktmetināšana:</vt:lpstr>
      <vt:lpstr>Rokas kontaktmetināšanas</vt:lpstr>
      <vt:lpstr>Difūzijas metināšana: </vt:lpstr>
      <vt:lpstr>PowerPoint Presentation</vt:lpstr>
      <vt:lpstr>Elektriskā loka metināšanas veidu grupas:</vt:lpstr>
      <vt:lpstr>PowerPoint Presentation</vt:lpstr>
      <vt:lpstr>PowerPoint Presentation</vt:lpstr>
      <vt:lpstr>TIG-141 process Tungsten Inert Gas Welding - Volframa - Inertā Gāzes metināšana</vt:lpstr>
      <vt:lpstr>Metināšana zem kušņu kārtas – SAW (submerged arc welding) procesa kods121</vt:lpstr>
      <vt:lpstr>Metināšana ar elektrisko loku</vt:lpstr>
      <vt:lpstr>Metināšanas procesu mehanizācijā un automatizācijā</vt:lpstr>
      <vt:lpstr>MIG/MAG(131/135 process(pulverstieplei136/137)) – Metal Inert/Active Gas Welding (Metāla Inertā/Aktīvā Gāzes metināšana) </vt:lpstr>
      <vt:lpstr>Atšķirības TIG,MIG/MAG metināšanā</vt:lpstr>
      <vt:lpstr>MIG/MAG metināšana attiecas uz…</vt:lpstr>
      <vt:lpstr>OAW (oxygen acetilene welding) - gāzes metināšana procesa kods 311 </vt:lpstr>
      <vt:lpstr>Gāzes metināšana</vt:lpstr>
      <vt:lpstr>Plazmas metināšana 15 process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Metināšanas tehnoloģija metināšanā ar MAG iekārtām</dc:title>
  <dc:creator>user</dc:creator>
  <cp:lastModifiedBy>Windows User</cp:lastModifiedBy>
  <cp:revision>1259</cp:revision>
  <cp:lastPrinted>2025-05-22T07:11:41Z</cp:lastPrinted>
  <dcterms:created xsi:type="dcterms:W3CDTF">2011-10-25T08:10:12Z</dcterms:created>
  <dcterms:modified xsi:type="dcterms:W3CDTF">2025-05-26T11:40:31Z</dcterms:modified>
</cp:coreProperties>
</file>